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57" r:id="rId1"/>
  </p:sldMasterIdLst>
  <p:sldIdLst>
    <p:sldId id="256" r:id="rId2"/>
    <p:sldId id="280" r:id="rId3"/>
    <p:sldId id="259"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43A953A3-705A-4DAF-AF4B-5B93D40D4A0A}" type="slidenum">
              <a:rPr lang="es-ES" altLang="en-US" smtClean="0"/>
              <a:pPr/>
              <a:t>‹#›</a:t>
            </a:fld>
            <a:endParaRPr lang="es-ES" altLang="en-US"/>
          </a:p>
        </p:txBody>
      </p:sp>
    </p:spTree>
    <p:extLst>
      <p:ext uri="{BB962C8B-B14F-4D97-AF65-F5344CB8AC3E}">
        <p14:creationId xmlns:p14="http://schemas.microsoft.com/office/powerpoint/2010/main" val="422572140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50757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1343842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E0C11E37-6808-43EF-B0B1-2FD751C5F551}" type="slidenum">
              <a:rPr lang="es-ES" altLang="en-US" smtClean="0"/>
              <a:pPr/>
              <a:t>‹#›</a:t>
            </a:fld>
            <a:endParaRPr lang="es-E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45557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3087782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s-ES" altLang="en-US"/>
          </a:p>
        </p:txBody>
      </p:sp>
      <p:sp>
        <p:nvSpPr>
          <p:cNvPr id="4"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3516122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s-ES" altLang="en-US"/>
          </a:p>
        </p:txBody>
      </p:sp>
      <p:sp>
        <p:nvSpPr>
          <p:cNvPr id="4"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129132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3312903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236396913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224773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CC07F199-7E48-4E92-9F1A-3939F8A4E238}" type="slidenum">
              <a:rPr lang="es-ES" altLang="en-US" smtClean="0"/>
              <a:pPr/>
              <a:t>‹#›</a:t>
            </a:fld>
            <a:endParaRPr lang="es-ES" altLang="en-US"/>
          </a:p>
        </p:txBody>
      </p:sp>
    </p:spTree>
    <p:extLst>
      <p:ext uri="{BB962C8B-B14F-4D97-AF65-F5344CB8AC3E}">
        <p14:creationId xmlns:p14="http://schemas.microsoft.com/office/powerpoint/2010/main" val="383702875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74215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s-ES" altLang="en-US"/>
          </a:p>
        </p:txBody>
      </p:sp>
      <p:sp>
        <p:nvSpPr>
          <p:cNvPr id="8" name="Footer Placeholder 7"/>
          <p:cNvSpPr>
            <a:spLocks noGrp="1"/>
          </p:cNvSpPr>
          <p:nvPr>
            <p:ph type="ftr" sz="quarter" idx="11"/>
          </p:nvPr>
        </p:nvSpPr>
        <p:spPr/>
        <p:txBody>
          <a:bodyPr/>
          <a:lstStyle/>
          <a:p>
            <a:endParaRPr lang="es-ES" altLang="en-US"/>
          </a:p>
        </p:txBody>
      </p:sp>
      <p:sp>
        <p:nvSpPr>
          <p:cNvPr id="9" name="Slide Number Placeholder 8"/>
          <p:cNvSpPr>
            <a:spLocks noGrp="1"/>
          </p:cNvSpPr>
          <p:nvPr>
            <p:ph type="sldNum" sz="quarter" idx="12"/>
          </p:nvPr>
        </p:nvSpPr>
        <p:spPr/>
        <p:txBody>
          <a:body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145567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s-ES" altLang="en-US"/>
          </a:p>
        </p:txBody>
      </p:sp>
      <p:sp>
        <p:nvSpPr>
          <p:cNvPr id="5" name="Footer Placeholder 3"/>
          <p:cNvSpPr>
            <a:spLocks noGrp="1"/>
          </p:cNvSpPr>
          <p:nvPr>
            <p:ph type="ftr" sz="quarter" idx="11"/>
          </p:nvPr>
        </p:nvSpPr>
        <p:spPr/>
        <p:txBody>
          <a:bodyPr/>
          <a:lstStyle/>
          <a:p>
            <a:endParaRPr lang="es-ES" altLang="en-US"/>
          </a:p>
        </p:txBody>
      </p:sp>
      <p:sp>
        <p:nvSpPr>
          <p:cNvPr id="6" name="Slide Number Placeholder 4"/>
          <p:cNvSpPr>
            <a:spLocks noGrp="1"/>
          </p:cNvSpPr>
          <p:nvPr>
            <p:ph type="sldNum" sz="quarter" idx="12"/>
          </p:nvPr>
        </p:nvSpPr>
        <p:spPr/>
        <p:txBody>
          <a:bodyPr/>
          <a:lstStyle/>
          <a:p>
            <a:fld id="{0298F4B5-5DBE-4769-AA0D-37880202C7AE}" type="slidenum">
              <a:rPr lang="es-ES" altLang="en-US" smtClean="0"/>
              <a:pPr/>
              <a:t>‹#›</a:t>
            </a:fld>
            <a:endParaRPr lang="es-ES" altLang="en-US"/>
          </a:p>
        </p:txBody>
      </p:sp>
    </p:spTree>
    <p:extLst>
      <p:ext uri="{BB962C8B-B14F-4D97-AF65-F5344CB8AC3E}">
        <p14:creationId xmlns:p14="http://schemas.microsoft.com/office/powerpoint/2010/main" val="212461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s-ES" altLang="en-US"/>
          </a:p>
        </p:txBody>
      </p:sp>
      <p:sp>
        <p:nvSpPr>
          <p:cNvPr id="5" name="Footer Placeholder 2"/>
          <p:cNvSpPr>
            <a:spLocks noGrp="1"/>
          </p:cNvSpPr>
          <p:nvPr>
            <p:ph type="ftr" sz="quarter" idx="11"/>
          </p:nvPr>
        </p:nvSpPr>
        <p:spPr/>
        <p:txBody>
          <a:bodyPr/>
          <a:lstStyle/>
          <a:p>
            <a:endParaRPr lang="es-ES" altLang="en-US"/>
          </a:p>
        </p:txBody>
      </p:sp>
      <p:sp>
        <p:nvSpPr>
          <p:cNvPr id="6" name="Slide Number Placeholder 3"/>
          <p:cNvSpPr>
            <a:spLocks noGrp="1"/>
          </p:cNvSpPr>
          <p:nvPr>
            <p:ph type="sldNum" sz="quarter" idx="12"/>
          </p:nvPr>
        </p:nvSpPr>
        <p:spPr/>
        <p:txBody>
          <a:bodyPr/>
          <a:lstStyle/>
          <a:p>
            <a:fld id="{942FE051-BECF-4527-ADDE-6D936E658D09}" type="slidenum">
              <a:rPr lang="es-ES" altLang="en-US" smtClean="0"/>
              <a:pPr/>
              <a:t>‹#›</a:t>
            </a:fld>
            <a:endParaRPr lang="es-ES" altLang="en-US"/>
          </a:p>
        </p:txBody>
      </p:sp>
    </p:spTree>
    <p:extLst>
      <p:ext uri="{BB962C8B-B14F-4D97-AF65-F5344CB8AC3E}">
        <p14:creationId xmlns:p14="http://schemas.microsoft.com/office/powerpoint/2010/main" val="31687737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endParaRPr lang="es-ES" altLang="en-US"/>
          </a:p>
        </p:txBody>
      </p:sp>
      <p:sp>
        <p:nvSpPr>
          <p:cNvPr id="5" name="Footer Placeholder 5"/>
          <p:cNvSpPr>
            <a:spLocks noGrp="1"/>
          </p:cNvSpPr>
          <p:nvPr>
            <p:ph type="ftr" sz="quarter" idx="11"/>
          </p:nvPr>
        </p:nvSpPr>
        <p:spPr/>
        <p:txBody>
          <a:bodyPr/>
          <a:lstStyle/>
          <a:p>
            <a:endParaRPr lang="es-ES" altLang="en-US"/>
          </a:p>
        </p:txBody>
      </p:sp>
      <p:sp>
        <p:nvSpPr>
          <p:cNvPr id="6" name="Slide Number Placeholder 6"/>
          <p:cNvSpPr>
            <a:spLocks noGrp="1"/>
          </p:cNvSpPr>
          <p:nvPr>
            <p:ph type="sldNum" sz="quarter" idx="12"/>
          </p:nvPr>
        </p:nvSpPr>
        <p:spPr/>
        <p:txBody>
          <a:body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32825162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299356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s-ES" alt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lt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0C11E37-6808-43EF-B0B1-2FD751C5F551}" type="slidenum">
              <a:rPr lang="es-ES" altLang="en-US" smtClean="0"/>
              <a:pPr/>
              <a:t>‹#›</a:t>
            </a:fld>
            <a:endParaRPr lang="es-ES" altLang="en-US"/>
          </a:p>
        </p:txBody>
      </p:sp>
    </p:spTree>
    <p:extLst>
      <p:ext uri="{BB962C8B-B14F-4D97-AF65-F5344CB8AC3E}">
        <p14:creationId xmlns:p14="http://schemas.microsoft.com/office/powerpoint/2010/main" val="3129651586"/>
      </p:ext>
    </p:extLst>
  </p:cSld>
  <p:clrMap bg1="dk1" tx1="lt1" bg2="dk2" tx2="lt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63" r:id="rId6"/>
    <p:sldLayoutId id="2147484964" r:id="rId7"/>
    <p:sldLayoutId id="2147484965" r:id="rId8"/>
    <p:sldLayoutId id="2147484966" r:id="rId9"/>
    <p:sldLayoutId id="2147484967" r:id="rId10"/>
    <p:sldLayoutId id="2147484968" r:id="rId11"/>
    <p:sldLayoutId id="2147484969" r:id="rId12"/>
    <p:sldLayoutId id="2147484970" r:id="rId13"/>
    <p:sldLayoutId id="2147484971" r:id="rId14"/>
    <p:sldLayoutId id="2147484972" r:id="rId15"/>
    <p:sldLayoutId id="2147484973" r:id="rId16"/>
    <p:sldLayoutId id="214748497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hnsonk6@leonschools.net" TargetMode="External"/><Relationship Id="rId2" Type="http://schemas.openxmlformats.org/officeDocument/2006/relationships/hyperlink" Target="mailto:danielt@leonschools.net"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mailto:walker@leonschools.ne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normAutofit fontScale="90000"/>
          </a:bodyPr>
          <a:lstStyle/>
          <a:p>
            <a:pPr algn="ctr"/>
            <a:r>
              <a:rPr lang="en-US" sz="6500" dirty="0">
                <a:solidFill>
                  <a:srgbClr val="92D050"/>
                </a:solidFill>
                <a:latin typeface="Calibri Light" panose="020F0302020204030204"/>
              </a:rPr>
              <a:t>Welcome to 4</a:t>
            </a:r>
            <a:r>
              <a:rPr lang="en-US" sz="6500" baseline="30000" dirty="0">
                <a:solidFill>
                  <a:srgbClr val="92D050"/>
                </a:solidFill>
                <a:latin typeface="Calibri Light" panose="020F0302020204030204"/>
              </a:rPr>
              <a:t>th</a:t>
            </a:r>
            <a:r>
              <a:rPr lang="en-US" sz="6500" dirty="0">
                <a:solidFill>
                  <a:srgbClr val="92D050"/>
                </a:solidFill>
                <a:latin typeface="Calibri Light" panose="020F0302020204030204"/>
              </a:rPr>
              <a:t> </a:t>
            </a:r>
            <a:r>
              <a:rPr lang="en-US" sz="6500" dirty="0" smtClean="0">
                <a:solidFill>
                  <a:srgbClr val="92D050"/>
                </a:solidFill>
                <a:latin typeface="Calibri Light" panose="020F0302020204030204"/>
              </a:rPr>
              <a:t>Grade</a:t>
            </a:r>
            <a:r>
              <a:rPr lang="en-US" sz="2400" dirty="0" smtClean="0">
                <a:solidFill>
                  <a:srgbClr val="92D050"/>
                </a:solidFill>
                <a:latin typeface="Calibri Light" panose="020F0302020204030204"/>
              </a:rPr>
              <a:t/>
            </a:r>
            <a:br>
              <a:rPr lang="en-US" sz="2400" dirty="0" smtClean="0">
                <a:solidFill>
                  <a:srgbClr val="92D050"/>
                </a:solidFill>
                <a:latin typeface="Calibri Light" panose="020F0302020204030204"/>
              </a:rPr>
            </a:br>
            <a:r>
              <a:rPr lang="en-US" sz="2400" dirty="0" smtClean="0">
                <a:solidFill>
                  <a:srgbClr val="92D050"/>
                </a:solidFill>
                <a:latin typeface="Calibri Light" panose="020F0302020204030204"/>
              </a:rPr>
              <a:t/>
            </a:r>
            <a:br>
              <a:rPr lang="en-US" sz="2400" dirty="0" smtClean="0">
                <a:solidFill>
                  <a:srgbClr val="92D050"/>
                </a:solidFill>
                <a:latin typeface="Calibri Light" panose="020F0302020204030204"/>
              </a:rPr>
            </a:br>
            <a:endParaRPr lang="es-ES" altLang="en-US" sz="2400" dirty="0">
              <a:solidFill>
                <a:srgbClr val="92D050"/>
              </a:solidFill>
            </a:endParaRPr>
          </a:p>
        </p:txBody>
      </p:sp>
      <p:sp>
        <p:nvSpPr>
          <p:cNvPr id="2070" name="Rectangle 22"/>
          <p:cNvSpPr>
            <a:spLocks noGrp="1" noChangeArrowheads="1"/>
          </p:cNvSpPr>
          <p:nvPr>
            <p:ph type="subTitle" idx="1"/>
          </p:nvPr>
        </p:nvSpPr>
        <p:spPr>
          <a:xfrm>
            <a:off x="1619672" y="3886200"/>
            <a:ext cx="6152728" cy="1752600"/>
          </a:xfrm>
        </p:spPr>
        <p:txBody>
          <a:bodyPr>
            <a:normAutofit fontScale="62500" lnSpcReduction="20000"/>
          </a:bodyPr>
          <a:lstStyle/>
          <a:p>
            <a:pPr lvl="0" algn="ctr" fontAlgn="auto">
              <a:lnSpc>
                <a:spcPct val="90000"/>
              </a:lnSpc>
              <a:spcBef>
                <a:spcPts val="1000"/>
              </a:spcBef>
              <a:spcAft>
                <a:spcPts val="0"/>
              </a:spcAft>
            </a:pPr>
            <a:endParaRPr lang="en-US" sz="4400" dirty="0" smtClean="0">
              <a:solidFill>
                <a:prstClr val="black"/>
              </a:solidFill>
              <a:latin typeface="Comic Sans MS" panose="030F0702030302020204" pitchFamily="66" charset="0"/>
            </a:endParaRPr>
          </a:p>
          <a:p>
            <a:pPr lvl="0" algn="ctr" fontAlgn="auto">
              <a:lnSpc>
                <a:spcPct val="90000"/>
              </a:lnSpc>
              <a:spcBef>
                <a:spcPts val="1000"/>
              </a:spcBef>
              <a:spcAft>
                <a:spcPts val="0"/>
              </a:spcAft>
            </a:pPr>
            <a:endParaRPr lang="en-US" sz="4400" dirty="0" smtClean="0">
              <a:solidFill>
                <a:srgbClr val="92D050"/>
              </a:solidFill>
              <a:latin typeface="Comic Sans MS" panose="030F0702030302020204" pitchFamily="66" charset="0"/>
            </a:endParaRPr>
          </a:p>
          <a:p>
            <a:pPr lvl="0" algn="ctr" fontAlgn="auto">
              <a:lnSpc>
                <a:spcPct val="90000"/>
              </a:lnSpc>
              <a:spcBef>
                <a:spcPts val="1000"/>
              </a:spcBef>
              <a:spcAft>
                <a:spcPts val="0"/>
              </a:spcAft>
            </a:pPr>
            <a:endParaRPr lang="en-US" sz="4400" dirty="0" smtClean="0">
              <a:solidFill>
                <a:srgbClr val="92D050"/>
              </a:solidFill>
              <a:latin typeface="Comic Sans MS" panose="030F0702030302020204" pitchFamily="66" charset="0"/>
            </a:endParaRPr>
          </a:p>
          <a:p>
            <a:pPr lvl="0" algn="ctr" fontAlgn="auto">
              <a:lnSpc>
                <a:spcPct val="90000"/>
              </a:lnSpc>
              <a:spcBef>
                <a:spcPts val="1000"/>
              </a:spcBef>
              <a:spcAft>
                <a:spcPts val="0"/>
              </a:spcAft>
            </a:pPr>
            <a:r>
              <a:rPr lang="en-US" sz="4400" dirty="0" smtClean="0">
                <a:solidFill>
                  <a:srgbClr val="92D050"/>
                </a:solidFill>
                <a:latin typeface="Comic Sans MS" panose="030F0702030302020204" pitchFamily="66" charset="0"/>
              </a:rPr>
              <a:t>“</a:t>
            </a:r>
            <a:r>
              <a:rPr lang="en-US" sz="4400" dirty="0">
                <a:solidFill>
                  <a:srgbClr val="92D050"/>
                </a:solidFill>
                <a:latin typeface="Comic Sans MS" panose="030F0702030302020204" pitchFamily="66" charset="0"/>
              </a:rPr>
              <a:t>The First Huddle”</a:t>
            </a:r>
          </a:p>
          <a:p>
            <a:pPr algn="ctr"/>
            <a:endParaRPr lang="en-US" altLang="en-US" sz="3200" dirty="0"/>
          </a:p>
        </p:txBody>
      </p:sp>
      <p:pic>
        <p:nvPicPr>
          <p:cNvPr id="2" name="Picture 1"/>
          <p:cNvPicPr>
            <a:picLocks noChangeAspect="1"/>
          </p:cNvPicPr>
          <p:nvPr/>
        </p:nvPicPr>
        <p:blipFill>
          <a:blip r:embed="rId2"/>
          <a:stretch>
            <a:fillRect/>
          </a:stretch>
        </p:blipFill>
        <p:spPr>
          <a:xfrm rot="19579456">
            <a:off x="1161523" y="456323"/>
            <a:ext cx="1395890" cy="1404984"/>
          </a:xfrm>
          <a:prstGeom prst="rect">
            <a:avLst/>
          </a:prstGeom>
        </p:spPr>
      </p:pic>
      <p:pic>
        <p:nvPicPr>
          <p:cNvPr id="3" name="Picture 2"/>
          <p:cNvPicPr>
            <a:picLocks noChangeAspect="1"/>
          </p:cNvPicPr>
          <p:nvPr/>
        </p:nvPicPr>
        <p:blipFill>
          <a:blip r:embed="rId3"/>
          <a:stretch>
            <a:fillRect/>
          </a:stretch>
        </p:blipFill>
        <p:spPr>
          <a:xfrm>
            <a:off x="3779912" y="2996952"/>
            <a:ext cx="2105025" cy="20859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92D050"/>
                </a:solidFill>
              </a:rPr>
              <a:t>Safety First</a:t>
            </a:r>
            <a:endParaRPr lang="en-US" dirty="0">
              <a:solidFill>
                <a:srgbClr val="92D050"/>
              </a:solidFill>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27700" y="2052926"/>
            <a:ext cx="6774353" cy="4195480"/>
          </a:xfrm>
          <a:prstGeom prst="rect">
            <a:avLst/>
          </a:prstGeom>
        </p:spPr>
      </p:pic>
    </p:spTree>
    <p:extLst>
      <p:ext uri="{BB962C8B-B14F-4D97-AF65-F5344CB8AC3E}">
        <p14:creationId xmlns:p14="http://schemas.microsoft.com/office/powerpoint/2010/main" val="3256646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92D050"/>
                </a:solidFill>
              </a:rPr>
              <a:t>Communication</a:t>
            </a:r>
            <a:endParaRPr lang="en-US" dirty="0">
              <a:solidFill>
                <a:srgbClr val="92D050"/>
              </a:solidFill>
            </a:endParaRPr>
          </a:p>
        </p:txBody>
      </p:sp>
      <p:sp>
        <p:nvSpPr>
          <p:cNvPr id="3" name="Text Placeholder 2"/>
          <p:cNvSpPr>
            <a:spLocks noGrp="1"/>
          </p:cNvSpPr>
          <p:nvPr>
            <p:ph type="body" idx="1"/>
          </p:nvPr>
        </p:nvSpPr>
        <p:spPr/>
        <p:txBody>
          <a:bodyPr/>
          <a:lstStyle/>
          <a:p>
            <a:pPr algn="ctr"/>
            <a:r>
              <a:rPr lang="en-US" dirty="0" smtClean="0"/>
              <a:t>Teacher’s Contact Information </a:t>
            </a:r>
            <a:endParaRPr lang="en-US" dirty="0"/>
          </a:p>
        </p:txBody>
      </p:sp>
      <p:sp>
        <p:nvSpPr>
          <p:cNvPr id="4" name="Content Placeholder 3"/>
          <p:cNvSpPr>
            <a:spLocks noGrp="1"/>
          </p:cNvSpPr>
          <p:nvPr>
            <p:ph sz="half" idx="2"/>
          </p:nvPr>
        </p:nvSpPr>
        <p:spPr/>
        <p:txBody>
          <a:bodyPr/>
          <a:lstStyle/>
          <a:p>
            <a:pPr marL="228600" lvl="0" indent="-228600" defTabSz="914400">
              <a:lnSpc>
                <a:spcPct val="90000"/>
              </a:lnSpc>
              <a:buClrTx/>
              <a:buSzTx/>
              <a:buFont typeface="Arial" panose="020B0604020202020204" pitchFamily="34" charset="0"/>
              <a:buChar char="•"/>
            </a:pPr>
            <a:endParaRPr lang="en-US" sz="2600" dirty="0" smtClean="0">
              <a:solidFill>
                <a:prstClr val="black"/>
              </a:solidFill>
              <a:latin typeface="Calibri" panose="020F0502020204030204"/>
              <a:ea typeface="+mn-ea"/>
              <a:cs typeface="+mn-cs"/>
            </a:endParaRPr>
          </a:p>
          <a:p>
            <a:pPr marL="228600" lvl="0" indent="-228600" defTabSz="914400">
              <a:lnSpc>
                <a:spcPct val="90000"/>
              </a:lnSpc>
              <a:buClrTx/>
              <a:buSzTx/>
              <a:buFont typeface="Arial" panose="020B0604020202020204" pitchFamily="34" charset="0"/>
              <a:buChar char="•"/>
            </a:pPr>
            <a:r>
              <a:rPr lang="en-US" sz="2600" dirty="0" smtClean="0">
                <a:solidFill>
                  <a:prstClr val="black"/>
                </a:solidFill>
                <a:latin typeface="Calibri" panose="020F0502020204030204"/>
                <a:ea typeface="+mn-ea"/>
                <a:cs typeface="+mn-cs"/>
              </a:rPr>
              <a:t>Tashara </a:t>
            </a:r>
            <a:r>
              <a:rPr lang="en-US" sz="2600" dirty="0">
                <a:solidFill>
                  <a:prstClr val="black"/>
                </a:solidFill>
                <a:latin typeface="Calibri" panose="020F0502020204030204"/>
                <a:ea typeface="+mn-ea"/>
                <a:cs typeface="+mn-cs"/>
              </a:rPr>
              <a:t>Daniel </a:t>
            </a:r>
            <a:r>
              <a:rPr lang="en-US" sz="2000" dirty="0">
                <a:solidFill>
                  <a:prstClr val="black"/>
                </a:solidFill>
                <a:latin typeface="Calibri" panose="020F0502020204030204"/>
                <a:ea typeface="+mn-ea"/>
                <a:cs typeface="+mn-cs"/>
                <a:hlinkClick r:id="rId2"/>
              </a:rPr>
              <a:t>danielt@leonschools.net</a:t>
            </a:r>
            <a:endParaRPr lang="en-US" sz="2000" dirty="0">
              <a:solidFill>
                <a:prstClr val="black"/>
              </a:solidFill>
              <a:latin typeface="Calibri" panose="020F0502020204030204"/>
              <a:ea typeface="+mn-ea"/>
              <a:cs typeface="+mn-cs"/>
            </a:endParaRPr>
          </a:p>
          <a:p>
            <a:pPr marL="228600" lvl="0" indent="-228600" defTabSz="914400">
              <a:lnSpc>
                <a:spcPct val="90000"/>
              </a:lnSpc>
              <a:buClrTx/>
              <a:buSzTx/>
              <a:buFont typeface="Arial" panose="020B0604020202020204" pitchFamily="34" charset="0"/>
              <a:buChar char="•"/>
            </a:pPr>
            <a:r>
              <a:rPr lang="en-US" sz="2600" dirty="0">
                <a:solidFill>
                  <a:prstClr val="black"/>
                </a:solidFill>
                <a:latin typeface="Calibri" panose="020F0502020204030204"/>
                <a:ea typeface="+mn-ea"/>
                <a:cs typeface="+mn-cs"/>
              </a:rPr>
              <a:t>Karlisa Johnson </a:t>
            </a:r>
            <a:r>
              <a:rPr lang="en-US" sz="1900" dirty="0" smtClean="0">
                <a:solidFill>
                  <a:prstClr val="black"/>
                </a:solidFill>
                <a:latin typeface="Calibri" panose="020F0502020204030204"/>
                <a:ea typeface="+mn-ea"/>
                <a:cs typeface="+mn-cs"/>
                <a:hlinkClick r:id="rId3"/>
              </a:rPr>
              <a:t>johnsonk6@leonschools.net</a:t>
            </a:r>
            <a:endParaRPr lang="en-US" sz="1900" dirty="0">
              <a:solidFill>
                <a:prstClr val="black"/>
              </a:solidFill>
              <a:latin typeface="Calibri" panose="020F0502020204030204"/>
              <a:ea typeface="+mn-ea"/>
              <a:cs typeface="+mn-cs"/>
            </a:endParaRPr>
          </a:p>
          <a:p>
            <a:pPr marL="228600" lvl="0" indent="-228600" defTabSz="914400">
              <a:lnSpc>
                <a:spcPct val="90000"/>
              </a:lnSpc>
              <a:buClrTx/>
              <a:buSzTx/>
              <a:buFont typeface="Arial" panose="020B0604020202020204" pitchFamily="34" charset="0"/>
              <a:buChar char="•"/>
            </a:pPr>
            <a:r>
              <a:rPr lang="en-US" sz="2600" dirty="0">
                <a:solidFill>
                  <a:prstClr val="black"/>
                </a:solidFill>
                <a:latin typeface="Calibri" panose="020F0502020204030204"/>
                <a:ea typeface="+mn-ea"/>
                <a:cs typeface="+mn-cs"/>
              </a:rPr>
              <a:t>Dr. Ida Walker </a:t>
            </a:r>
            <a:r>
              <a:rPr lang="en-US" sz="2000" dirty="0" smtClean="0">
                <a:solidFill>
                  <a:prstClr val="black"/>
                </a:solidFill>
                <a:latin typeface="Calibri" panose="020F0502020204030204"/>
                <a:ea typeface="+mn-ea"/>
                <a:cs typeface="+mn-cs"/>
                <a:hlinkClick r:id="rId4"/>
              </a:rPr>
              <a:t>walkeri@leonschools.net</a:t>
            </a:r>
            <a:endParaRPr lang="en-US" sz="2000" dirty="0">
              <a:solidFill>
                <a:prstClr val="black"/>
              </a:solidFill>
              <a:latin typeface="Calibri" panose="020F0502020204030204"/>
              <a:ea typeface="+mn-ea"/>
              <a:cs typeface="+mn-cs"/>
            </a:endParaRPr>
          </a:p>
          <a:p>
            <a:endParaRPr lang="en-US" dirty="0"/>
          </a:p>
        </p:txBody>
      </p:sp>
      <p:sp>
        <p:nvSpPr>
          <p:cNvPr id="5" name="Text Placeholder 4"/>
          <p:cNvSpPr>
            <a:spLocks noGrp="1"/>
          </p:cNvSpPr>
          <p:nvPr>
            <p:ph type="body" sz="quarter" idx="3"/>
          </p:nvPr>
        </p:nvSpPr>
        <p:spPr/>
        <p:txBody>
          <a:bodyPr/>
          <a:lstStyle/>
          <a:p>
            <a:pPr algn="ctr"/>
            <a:r>
              <a:rPr lang="en-US" dirty="0" smtClean="0"/>
              <a:t>Ways to Communication</a:t>
            </a:r>
            <a:endParaRPr lang="en-US" dirty="0"/>
          </a:p>
        </p:txBody>
      </p:sp>
      <p:sp>
        <p:nvSpPr>
          <p:cNvPr id="6" name="Content Placeholder 5"/>
          <p:cNvSpPr>
            <a:spLocks noGrp="1"/>
          </p:cNvSpPr>
          <p:nvPr>
            <p:ph sz="quarter" idx="4"/>
          </p:nvPr>
        </p:nvSpPr>
        <p:spPr/>
        <p:txBody>
          <a:bodyPr/>
          <a:lstStyle/>
          <a:p>
            <a:pPr marL="228600" lvl="0" indent="-228600" defTabSz="914400">
              <a:lnSpc>
                <a:spcPct val="90000"/>
              </a:lnSpc>
              <a:buClrTx/>
              <a:buSzTx/>
              <a:buFont typeface="Arial" panose="020B0604020202020204" pitchFamily="34" charset="0"/>
              <a:buChar char="•"/>
            </a:pPr>
            <a:endParaRPr lang="en-US" sz="2600" dirty="0" smtClean="0">
              <a:solidFill>
                <a:prstClr val="black"/>
              </a:solidFill>
              <a:latin typeface="Calibri" panose="020F0502020204030204"/>
              <a:ea typeface="+mn-ea"/>
              <a:cs typeface="+mn-cs"/>
            </a:endParaRPr>
          </a:p>
          <a:p>
            <a:pPr marL="228600" lvl="0" indent="-228600" defTabSz="914400">
              <a:lnSpc>
                <a:spcPct val="90000"/>
              </a:lnSpc>
              <a:buClrTx/>
              <a:buSzTx/>
              <a:buFont typeface="Arial" panose="020B0604020202020204" pitchFamily="34" charset="0"/>
              <a:buChar char="•"/>
            </a:pPr>
            <a:r>
              <a:rPr lang="en-US" sz="2600" dirty="0" smtClean="0">
                <a:solidFill>
                  <a:prstClr val="black"/>
                </a:solidFill>
                <a:latin typeface="Calibri" panose="020F0502020204030204"/>
                <a:ea typeface="+mn-ea"/>
                <a:cs typeface="+mn-cs"/>
              </a:rPr>
              <a:t>By </a:t>
            </a:r>
            <a:r>
              <a:rPr lang="en-US" sz="2600" dirty="0">
                <a:solidFill>
                  <a:prstClr val="black"/>
                </a:solidFill>
                <a:latin typeface="Calibri" panose="020F0502020204030204"/>
                <a:ea typeface="+mn-ea"/>
                <a:cs typeface="+mn-cs"/>
              </a:rPr>
              <a:t>phone 488 - 2819</a:t>
            </a:r>
          </a:p>
          <a:p>
            <a:pPr marL="228600" lvl="0" indent="-228600" defTabSz="914400">
              <a:lnSpc>
                <a:spcPct val="90000"/>
              </a:lnSpc>
              <a:buClrTx/>
              <a:buSzTx/>
              <a:buFont typeface="Arial" panose="020B0604020202020204" pitchFamily="34" charset="0"/>
              <a:buChar char="•"/>
            </a:pPr>
            <a:r>
              <a:rPr lang="en-US" sz="2600" dirty="0">
                <a:solidFill>
                  <a:prstClr val="black"/>
                </a:solidFill>
                <a:latin typeface="Calibri" panose="020F0502020204030204"/>
                <a:ea typeface="+mn-ea"/>
                <a:cs typeface="+mn-cs"/>
              </a:rPr>
              <a:t>Remind - messaging </a:t>
            </a:r>
          </a:p>
          <a:p>
            <a:pPr marL="228600" lvl="0" indent="-228600" defTabSz="914400">
              <a:lnSpc>
                <a:spcPct val="90000"/>
              </a:lnSpc>
              <a:buClrTx/>
              <a:buSzTx/>
              <a:buFont typeface="Arial" panose="020B0604020202020204" pitchFamily="34" charset="0"/>
              <a:buChar char="•"/>
            </a:pPr>
            <a:r>
              <a:rPr lang="en-US" sz="2600" dirty="0">
                <a:solidFill>
                  <a:prstClr val="black"/>
                </a:solidFill>
                <a:latin typeface="Calibri" panose="020F0502020204030204"/>
                <a:ea typeface="+mn-ea"/>
                <a:cs typeface="+mn-cs"/>
              </a:rPr>
              <a:t>Canvas (DA) – built in learning platform</a:t>
            </a:r>
          </a:p>
          <a:p>
            <a:pPr marL="228600" lvl="0" indent="-228600" defTabSz="914400">
              <a:lnSpc>
                <a:spcPct val="90000"/>
              </a:lnSpc>
              <a:buClrTx/>
              <a:buSzTx/>
              <a:buFont typeface="Arial" panose="020B0604020202020204" pitchFamily="34" charset="0"/>
              <a:buChar char="•"/>
            </a:pPr>
            <a:r>
              <a:rPr lang="en-US" sz="2600" dirty="0">
                <a:solidFill>
                  <a:prstClr val="black"/>
                </a:solidFill>
                <a:latin typeface="Calibri" panose="020F0502020204030204"/>
                <a:ea typeface="+mn-ea"/>
                <a:cs typeface="+mn-cs"/>
              </a:rPr>
              <a:t>Zoom – virtual (DA)</a:t>
            </a:r>
          </a:p>
          <a:p>
            <a:endParaRPr lang="en-US" dirty="0"/>
          </a:p>
        </p:txBody>
      </p:sp>
      <p:pic>
        <p:nvPicPr>
          <p:cNvPr id="8" name="Picture 7"/>
          <p:cNvPicPr>
            <a:picLocks noChangeAspect="1"/>
          </p:cNvPicPr>
          <p:nvPr/>
        </p:nvPicPr>
        <p:blipFill>
          <a:blip r:embed="rId5"/>
          <a:stretch>
            <a:fillRect/>
          </a:stretch>
        </p:blipFill>
        <p:spPr>
          <a:xfrm>
            <a:off x="7164288" y="1196752"/>
            <a:ext cx="1733665" cy="1656183"/>
          </a:xfrm>
          <a:prstGeom prst="rect">
            <a:avLst/>
          </a:prstGeom>
        </p:spPr>
      </p:pic>
    </p:spTree>
    <p:extLst>
      <p:ext uri="{BB962C8B-B14F-4D97-AF65-F5344CB8AC3E}">
        <p14:creationId xmlns:p14="http://schemas.microsoft.com/office/powerpoint/2010/main" val="1590314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Digital Academy</a:t>
            </a:r>
            <a:endParaRPr lang="en-US" dirty="0"/>
          </a:p>
        </p:txBody>
      </p:sp>
      <p:sp>
        <p:nvSpPr>
          <p:cNvPr id="3" name="Content Placeholder 2"/>
          <p:cNvSpPr>
            <a:spLocks noGrp="1"/>
          </p:cNvSpPr>
          <p:nvPr>
            <p:ph idx="1"/>
          </p:nvPr>
        </p:nvSpPr>
        <p:spPr/>
        <p:txBody>
          <a:bodyPr/>
          <a:lstStyle/>
          <a:p>
            <a:pPr algn="ctr"/>
            <a:endParaRPr lang="en-US" dirty="0"/>
          </a:p>
        </p:txBody>
      </p:sp>
      <p:pic>
        <p:nvPicPr>
          <p:cNvPr id="4" name="Picture 3"/>
          <p:cNvPicPr>
            <a:picLocks noChangeAspect="1"/>
          </p:cNvPicPr>
          <p:nvPr/>
        </p:nvPicPr>
        <p:blipFill>
          <a:blip r:embed="rId2"/>
          <a:stretch>
            <a:fillRect/>
          </a:stretch>
        </p:blipFill>
        <p:spPr>
          <a:xfrm>
            <a:off x="827701" y="2052925"/>
            <a:ext cx="6711653" cy="4195481"/>
          </a:xfrm>
          <a:prstGeom prst="rect">
            <a:avLst/>
          </a:prstGeom>
        </p:spPr>
      </p:pic>
    </p:spTree>
    <p:extLst>
      <p:ext uri="{BB962C8B-B14F-4D97-AF65-F5344CB8AC3E}">
        <p14:creationId xmlns:p14="http://schemas.microsoft.com/office/powerpoint/2010/main" val="1352037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First Day Procedures</a:t>
            </a:r>
            <a:br>
              <a:rPr lang="en-US" dirty="0" smtClean="0"/>
            </a:br>
            <a:r>
              <a:rPr lang="en-US" dirty="0" smtClean="0"/>
              <a:t>Digital Academy</a:t>
            </a:r>
            <a:endParaRPr lang="en-US" dirty="0"/>
          </a:p>
        </p:txBody>
      </p:sp>
      <p:sp>
        <p:nvSpPr>
          <p:cNvPr id="3" name="Text Placeholder 2"/>
          <p:cNvSpPr>
            <a:spLocks noGrp="1"/>
          </p:cNvSpPr>
          <p:nvPr>
            <p:ph type="body" idx="1"/>
          </p:nvPr>
        </p:nvSpPr>
        <p:spPr/>
        <p:txBody>
          <a:bodyPr/>
          <a:lstStyle/>
          <a:p>
            <a:pPr algn="ctr"/>
            <a:r>
              <a:rPr lang="en-US" dirty="0" smtClean="0"/>
              <a:t>Morning</a:t>
            </a:r>
            <a:endParaRPr lang="en-US" dirty="0"/>
          </a:p>
        </p:txBody>
      </p:sp>
      <p:sp>
        <p:nvSpPr>
          <p:cNvPr id="4" name="Content Placeholder 3"/>
          <p:cNvSpPr>
            <a:spLocks noGrp="1"/>
          </p:cNvSpPr>
          <p:nvPr>
            <p:ph sz="half" idx="2"/>
          </p:nvPr>
        </p:nvSpPr>
        <p:spPr/>
        <p:txBody>
          <a:bodyPr>
            <a:normAutofit lnSpcReduction="10000"/>
          </a:bodyPr>
          <a:lstStyle/>
          <a:p>
            <a:pPr lvl="0" defTabSz="914400">
              <a:lnSpc>
                <a:spcPct val="90000"/>
              </a:lnSpc>
              <a:buClrTx/>
              <a:buSzTx/>
              <a:buFont typeface="Wingdings" panose="05000000000000000000" pitchFamily="2" charset="2"/>
              <a:buChar char="Ø"/>
            </a:pPr>
            <a:r>
              <a:rPr lang="en-US" sz="2400" dirty="0">
                <a:solidFill>
                  <a:srgbClr val="92D050"/>
                </a:solidFill>
                <a:latin typeface="Calibri" panose="020F0502020204030204"/>
                <a:ea typeface="+mn-ea"/>
                <a:cs typeface="+mn-cs"/>
              </a:rPr>
              <a:t>Log onto Canvas promptly at 8:30 am.</a:t>
            </a:r>
          </a:p>
          <a:p>
            <a:pPr lvl="0" defTabSz="914400">
              <a:lnSpc>
                <a:spcPct val="90000"/>
              </a:lnSpc>
              <a:buClrTx/>
              <a:buSzTx/>
              <a:buFont typeface="Wingdings" panose="05000000000000000000" pitchFamily="2" charset="2"/>
              <a:buChar char="Ø"/>
            </a:pPr>
            <a:r>
              <a:rPr lang="en-US" sz="2400" dirty="0">
                <a:solidFill>
                  <a:srgbClr val="92D050"/>
                </a:solidFill>
                <a:latin typeface="Calibri" panose="020F0502020204030204"/>
                <a:ea typeface="+mn-ea"/>
                <a:cs typeface="+mn-cs"/>
              </a:rPr>
              <a:t>Be prepared to:</a:t>
            </a:r>
          </a:p>
          <a:p>
            <a:pPr marL="0" lvl="0" indent="0" defTabSz="914400">
              <a:lnSpc>
                <a:spcPct val="90000"/>
              </a:lnSpc>
              <a:buClrTx/>
              <a:buSzTx/>
              <a:buNone/>
            </a:pPr>
            <a:r>
              <a:rPr lang="en-US" sz="2400" dirty="0">
                <a:solidFill>
                  <a:srgbClr val="92D050"/>
                </a:solidFill>
                <a:latin typeface="Calibri" panose="020F0502020204030204"/>
                <a:ea typeface="+mn-ea"/>
                <a:cs typeface="+mn-cs"/>
              </a:rPr>
              <a:t>Meet your classmates</a:t>
            </a:r>
          </a:p>
          <a:p>
            <a:pPr marL="0" indent="0" defTabSz="914400">
              <a:lnSpc>
                <a:spcPct val="90000"/>
              </a:lnSpc>
              <a:buClrTx/>
              <a:buSzTx/>
              <a:buNone/>
            </a:pPr>
            <a:r>
              <a:rPr lang="en-US" sz="2400" dirty="0" smtClean="0">
                <a:solidFill>
                  <a:srgbClr val="92D050"/>
                </a:solidFill>
                <a:latin typeface="Calibri" panose="020F0502020204030204"/>
                <a:ea typeface="+mn-ea"/>
                <a:cs typeface="+mn-cs"/>
              </a:rPr>
              <a:t>Attend the </a:t>
            </a:r>
            <a:r>
              <a:rPr lang="en-US" sz="2400" u="sng" dirty="0" smtClean="0">
                <a:solidFill>
                  <a:srgbClr val="92D050"/>
                </a:solidFill>
                <a:latin typeface="Calibri" panose="020F0502020204030204"/>
                <a:ea typeface="+mn-ea"/>
                <a:cs typeface="+mn-cs"/>
              </a:rPr>
              <a:t>Virtual Orientation</a:t>
            </a:r>
            <a:r>
              <a:rPr lang="en-US" sz="2400" dirty="0" smtClean="0">
                <a:solidFill>
                  <a:srgbClr val="92D050"/>
                </a:solidFill>
                <a:latin typeface="Calibri" panose="020F0502020204030204"/>
                <a:ea typeface="+mn-ea"/>
                <a:cs typeface="+mn-cs"/>
              </a:rPr>
              <a:t> on </a:t>
            </a:r>
            <a:r>
              <a:rPr lang="en-US" sz="2400" u="sng" dirty="0" smtClean="0">
                <a:solidFill>
                  <a:srgbClr val="92D050"/>
                </a:solidFill>
                <a:latin typeface="Calibri" panose="020F0502020204030204"/>
                <a:ea typeface="+mn-ea"/>
                <a:cs typeface="+mn-cs"/>
              </a:rPr>
              <a:t>Canvas via Zoom</a:t>
            </a:r>
            <a:r>
              <a:rPr lang="en-US" sz="2400" dirty="0" smtClean="0">
                <a:solidFill>
                  <a:srgbClr val="92D050"/>
                </a:solidFill>
                <a:latin typeface="Calibri" panose="020F0502020204030204"/>
                <a:ea typeface="+mn-ea"/>
                <a:cs typeface="+mn-cs"/>
              </a:rPr>
              <a:t>. </a:t>
            </a:r>
            <a:r>
              <a:rPr lang="en-US" sz="2400" dirty="0">
                <a:solidFill>
                  <a:srgbClr val="92D050"/>
                </a:solidFill>
                <a:latin typeface="Calibri" panose="020F0502020204030204" pitchFamily="34" charset="0"/>
                <a:cs typeface="Calibri" panose="020F0502020204030204" pitchFamily="34" charset="0"/>
              </a:rPr>
              <a:t>Once logged into Canvas, select </a:t>
            </a:r>
            <a:r>
              <a:rPr lang="en-US" sz="2400" u="sng" dirty="0">
                <a:solidFill>
                  <a:srgbClr val="92D050"/>
                </a:solidFill>
                <a:latin typeface="Calibri" panose="020F0502020204030204" pitchFamily="34" charset="0"/>
                <a:cs typeface="Calibri" panose="020F0502020204030204" pitchFamily="34" charset="0"/>
              </a:rPr>
              <a:t>HR </a:t>
            </a:r>
            <a:r>
              <a:rPr lang="en-US" sz="2400" u="sng" dirty="0" smtClean="0">
                <a:solidFill>
                  <a:srgbClr val="92D050"/>
                </a:solidFill>
                <a:latin typeface="Calibri" panose="020F0502020204030204" pitchFamily="34" charset="0"/>
                <a:cs typeface="Calibri" panose="020F0502020204030204" pitchFamily="34" charset="0"/>
              </a:rPr>
              <a:t>Recess</a:t>
            </a:r>
            <a:r>
              <a:rPr lang="en-US" sz="2400" dirty="0" smtClean="0">
                <a:solidFill>
                  <a:srgbClr val="92D050"/>
                </a:solidFill>
                <a:latin typeface="Calibri" panose="020F0502020204030204" pitchFamily="34" charset="0"/>
                <a:cs typeface="Calibri" panose="020F0502020204030204" pitchFamily="34" charset="0"/>
              </a:rPr>
              <a:t> </a:t>
            </a:r>
            <a:r>
              <a:rPr lang="en-US" sz="2400" dirty="0">
                <a:solidFill>
                  <a:srgbClr val="92D050"/>
                </a:solidFill>
                <a:latin typeface="Calibri" panose="020F0502020204030204" pitchFamily="34" charset="0"/>
                <a:cs typeface="Calibri" panose="020F0502020204030204" pitchFamily="34" charset="0"/>
              </a:rPr>
              <a:t>and click the </a:t>
            </a:r>
            <a:r>
              <a:rPr lang="en-US" sz="2400" u="sng" dirty="0" smtClean="0">
                <a:solidFill>
                  <a:srgbClr val="92D050"/>
                </a:solidFill>
                <a:latin typeface="Calibri" panose="020F0502020204030204" pitchFamily="34" charset="0"/>
                <a:cs typeface="Calibri" panose="020F0502020204030204" pitchFamily="34" charset="0"/>
              </a:rPr>
              <a:t>Zoom </a:t>
            </a:r>
            <a:r>
              <a:rPr lang="en-US" sz="2400" u="sng" dirty="0">
                <a:solidFill>
                  <a:srgbClr val="92D050"/>
                </a:solidFill>
                <a:latin typeface="Calibri" panose="020F0502020204030204" pitchFamily="34" charset="0"/>
                <a:cs typeface="Calibri" panose="020F0502020204030204" pitchFamily="34" charset="0"/>
              </a:rPr>
              <a:t>link </a:t>
            </a:r>
            <a:r>
              <a:rPr lang="en-US" sz="2400" dirty="0">
                <a:solidFill>
                  <a:srgbClr val="92D050"/>
                </a:solidFill>
                <a:latin typeface="Calibri" panose="020F0502020204030204" pitchFamily="34" charset="0"/>
                <a:cs typeface="Calibri" panose="020F0502020204030204" pitchFamily="34" charset="0"/>
              </a:rPr>
              <a:t>on the left.</a:t>
            </a:r>
            <a:endParaRPr lang="en-US" sz="2400" dirty="0">
              <a:solidFill>
                <a:srgbClr val="92D050"/>
              </a:solidFill>
              <a:latin typeface="Calibri" panose="020F0502020204030204"/>
            </a:endParaRPr>
          </a:p>
          <a:p>
            <a:pPr marL="0" lvl="0" indent="0" defTabSz="914400">
              <a:lnSpc>
                <a:spcPct val="90000"/>
              </a:lnSpc>
              <a:buClrTx/>
              <a:buSzTx/>
              <a:buNone/>
            </a:pPr>
            <a:endParaRPr lang="en-US" sz="2400" dirty="0">
              <a:solidFill>
                <a:srgbClr val="92D050"/>
              </a:solidFill>
              <a:latin typeface="Calibri" panose="020F0502020204030204"/>
              <a:ea typeface="+mn-ea"/>
              <a:cs typeface="+mn-cs"/>
            </a:endParaRPr>
          </a:p>
          <a:p>
            <a:pPr marL="0" lvl="0" indent="0" defTabSz="914400">
              <a:lnSpc>
                <a:spcPct val="90000"/>
              </a:lnSpc>
              <a:buClrTx/>
              <a:buSzTx/>
              <a:buNone/>
            </a:pPr>
            <a:endParaRPr lang="en-US" sz="2400" dirty="0">
              <a:solidFill>
                <a:srgbClr val="92D050"/>
              </a:solidFill>
              <a:latin typeface="Calibri" panose="020F0502020204030204"/>
              <a:ea typeface="+mn-ea"/>
              <a:cs typeface="+mn-cs"/>
            </a:endParaRPr>
          </a:p>
          <a:p>
            <a:endParaRPr lang="en-US" dirty="0"/>
          </a:p>
        </p:txBody>
      </p:sp>
      <p:sp>
        <p:nvSpPr>
          <p:cNvPr id="5" name="Text Placeholder 4"/>
          <p:cNvSpPr>
            <a:spLocks noGrp="1"/>
          </p:cNvSpPr>
          <p:nvPr>
            <p:ph type="body" sz="quarter" idx="3"/>
          </p:nvPr>
        </p:nvSpPr>
        <p:spPr/>
        <p:txBody>
          <a:bodyPr/>
          <a:lstStyle/>
          <a:p>
            <a:pPr algn="ctr"/>
            <a:r>
              <a:rPr lang="en-US" dirty="0" smtClean="0"/>
              <a:t>Etiquette</a:t>
            </a:r>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421541" y="2514600"/>
            <a:ext cx="2939343" cy="3741738"/>
          </a:xfrm>
        </p:spPr>
      </p:pic>
    </p:spTree>
    <p:extLst>
      <p:ext uri="{BB962C8B-B14F-4D97-AF65-F5344CB8AC3E}">
        <p14:creationId xmlns:p14="http://schemas.microsoft.com/office/powerpoint/2010/main" val="1354669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Daily Schedule</a:t>
            </a:r>
            <a:br>
              <a:rPr lang="en-US" sz="4000" dirty="0" smtClean="0"/>
            </a:br>
            <a:r>
              <a:rPr lang="en-US" sz="3900" dirty="0">
                <a:solidFill>
                  <a:schemeClr val="tx1"/>
                </a:solidFill>
                <a:latin typeface="Calibri Light" panose="020F0302020204030204"/>
              </a:rPr>
              <a:t>Digital Academy </a:t>
            </a:r>
            <a:r>
              <a:rPr lang="en-US" sz="3900" dirty="0" smtClean="0">
                <a:solidFill>
                  <a:schemeClr val="tx1"/>
                </a:solidFill>
                <a:latin typeface="Calibri Light" panose="020F0302020204030204"/>
              </a:rPr>
              <a:t>“Live“ Instruction</a:t>
            </a:r>
            <a:endParaRPr lang="en-US" sz="3900"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marL="0" lvl="0" indent="0" defTabSz="914400" fontAlgn="ctr">
              <a:lnSpc>
                <a:spcPct val="90000"/>
              </a:lnSpc>
              <a:spcBef>
                <a:spcPts val="0"/>
              </a:spcBef>
              <a:buClrTx/>
              <a:buSzTx/>
              <a:buNone/>
            </a:pPr>
            <a:r>
              <a:rPr lang="en-US" sz="2800" dirty="0">
                <a:solidFill>
                  <a:srgbClr val="92D050"/>
                </a:solidFill>
                <a:latin typeface="Calibri" panose="020F0502020204030204" pitchFamily="34" charset="0"/>
                <a:ea typeface="+mn-ea"/>
                <a:cs typeface="+mn-cs"/>
              </a:rPr>
              <a:t>*Monday, Tuesday, Thursday and Friday </a:t>
            </a:r>
            <a:endParaRPr lang="en-US" sz="2400" dirty="0">
              <a:solidFill>
                <a:srgbClr val="92D050"/>
              </a:solidFill>
              <a:latin typeface="Arial" panose="020B0604020202020204" pitchFamily="34" charset="0"/>
              <a:ea typeface="+mn-ea"/>
              <a:cs typeface="+mn-cs"/>
            </a:endParaRPr>
          </a:p>
          <a:p>
            <a:pPr marL="0" lvl="0" indent="-228600" defTabSz="914400" fontAlgn="ctr">
              <a:lnSpc>
                <a:spcPct val="90000"/>
              </a:lnSpc>
              <a:spcBef>
                <a:spcPts val="0"/>
              </a:spcBef>
              <a:buClrTx/>
              <a:buSzTx/>
              <a:buFont typeface="Arial" panose="020B0604020202020204" pitchFamily="34" charset="0"/>
              <a:buChar char="•"/>
            </a:pPr>
            <a:r>
              <a:rPr lang="en-US" sz="2800" dirty="0">
                <a:solidFill>
                  <a:srgbClr val="92D050"/>
                </a:solidFill>
                <a:latin typeface="Calibri" panose="020F0502020204030204" pitchFamily="34" charset="0"/>
                <a:ea typeface="+mn-ea"/>
                <a:cs typeface="+mn-cs"/>
              </a:rPr>
              <a:t>8:30 – 9:30     	ELA Group A</a:t>
            </a:r>
            <a:endParaRPr lang="en-US" sz="2400" dirty="0">
              <a:solidFill>
                <a:srgbClr val="92D050"/>
              </a:solidFill>
              <a:latin typeface="Arial" panose="020B0604020202020204" pitchFamily="34" charset="0"/>
              <a:ea typeface="+mn-ea"/>
              <a:cs typeface="+mn-cs"/>
            </a:endParaRPr>
          </a:p>
          <a:p>
            <a:pPr marL="0" lvl="0" indent="-228600" defTabSz="914400" fontAlgn="ctr">
              <a:lnSpc>
                <a:spcPct val="90000"/>
              </a:lnSpc>
              <a:spcBef>
                <a:spcPts val="0"/>
              </a:spcBef>
              <a:buClrTx/>
              <a:buSzTx/>
              <a:buFont typeface="Arial" panose="020B0604020202020204" pitchFamily="34" charset="0"/>
              <a:buChar char="•"/>
            </a:pPr>
            <a:r>
              <a:rPr lang="en-US" sz="2800" dirty="0">
                <a:solidFill>
                  <a:srgbClr val="92D050"/>
                </a:solidFill>
                <a:latin typeface="Calibri" panose="020F0502020204030204" pitchFamily="34" charset="0"/>
                <a:ea typeface="+mn-ea"/>
                <a:cs typeface="+mn-cs"/>
              </a:rPr>
              <a:t>9:40 – 10:40     	ELA Group B </a:t>
            </a:r>
            <a:endParaRPr lang="en-US" sz="2400" dirty="0">
              <a:solidFill>
                <a:srgbClr val="92D050"/>
              </a:solidFill>
              <a:latin typeface="Arial" panose="020B0604020202020204" pitchFamily="34" charset="0"/>
              <a:ea typeface="+mn-ea"/>
              <a:cs typeface="+mn-cs"/>
            </a:endParaRPr>
          </a:p>
          <a:p>
            <a:pPr marL="0" lvl="0" indent="-228600" defTabSz="914400" fontAlgn="ctr">
              <a:lnSpc>
                <a:spcPct val="90000"/>
              </a:lnSpc>
              <a:spcBef>
                <a:spcPts val="0"/>
              </a:spcBef>
              <a:buClrTx/>
              <a:buSzTx/>
              <a:buFont typeface="Arial" panose="020B0604020202020204" pitchFamily="34" charset="0"/>
              <a:buChar char="•"/>
            </a:pPr>
            <a:r>
              <a:rPr lang="en-US" sz="2800" dirty="0">
                <a:solidFill>
                  <a:srgbClr val="92D050"/>
                </a:solidFill>
                <a:latin typeface="Calibri" panose="020F0502020204030204" pitchFamily="34" charset="0"/>
                <a:ea typeface="+mn-ea"/>
                <a:cs typeface="+mn-cs"/>
              </a:rPr>
              <a:t>10:50 – 11:50     	ELA Group C</a:t>
            </a:r>
          </a:p>
          <a:p>
            <a:pPr marL="0" lvl="0" indent="-228600" defTabSz="914400" fontAlgn="ctr">
              <a:lnSpc>
                <a:spcPct val="90000"/>
              </a:lnSpc>
              <a:spcBef>
                <a:spcPts val="0"/>
              </a:spcBef>
              <a:buClrTx/>
              <a:buSzTx/>
              <a:buFont typeface="Arial" panose="020B0604020202020204" pitchFamily="34" charset="0"/>
              <a:buChar char="•"/>
            </a:pPr>
            <a:r>
              <a:rPr lang="en-US" sz="2800" dirty="0">
                <a:solidFill>
                  <a:srgbClr val="92D050"/>
                </a:solidFill>
                <a:latin typeface="Calibri" panose="020F0502020204030204" pitchFamily="34" charset="0"/>
                <a:ea typeface="+mn-ea"/>
                <a:cs typeface="+mn-cs"/>
              </a:rPr>
              <a:t>11:50 – 12:30    	Teacher Lunch/Planning	</a:t>
            </a:r>
            <a:endParaRPr lang="en-US" sz="2800" dirty="0">
              <a:solidFill>
                <a:srgbClr val="92D050"/>
              </a:solidFill>
              <a:latin typeface="Arial" panose="020B0604020202020204" pitchFamily="34" charset="0"/>
              <a:ea typeface="+mn-ea"/>
              <a:cs typeface="+mn-cs"/>
            </a:endParaRPr>
          </a:p>
          <a:p>
            <a:pPr marL="0" lvl="0" indent="-228600" defTabSz="914400" fontAlgn="ctr">
              <a:lnSpc>
                <a:spcPct val="90000"/>
              </a:lnSpc>
              <a:spcBef>
                <a:spcPts val="0"/>
              </a:spcBef>
              <a:buClrTx/>
              <a:buSzTx/>
              <a:buFont typeface="Arial" panose="020B0604020202020204" pitchFamily="34" charset="0"/>
              <a:buChar char="•"/>
            </a:pPr>
            <a:r>
              <a:rPr lang="en-US" sz="2800" dirty="0">
                <a:solidFill>
                  <a:srgbClr val="92D050"/>
                </a:solidFill>
                <a:latin typeface="Calibri" panose="020F0502020204030204" pitchFamily="34" charset="0"/>
                <a:ea typeface="+mn-ea"/>
                <a:cs typeface="+mn-cs"/>
              </a:rPr>
              <a:t>12:30 -  1:30       	Math Group A</a:t>
            </a:r>
            <a:endParaRPr lang="en-US" sz="2400" dirty="0">
              <a:solidFill>
                <a:srgbClr val="92D050"/>
              </a:solidFill>
              <a:latin typeface="Arial" panose="020B0604020202020204" pitchFamily="34" charset="0"/>
              <a:ea typeface="+mn-ea"/>
              <a:cs typeface="+mn-cs"/>
            </a:endParaRPr>
          </a:p>
          <a:p>
            <a:pPr marL="0" lvl="0" indent="-228600" defTabSz="914400" fontAlgn="ctr">
              <a:lnSpc>
                <a:spcPct val="90000"/>
              </a:lnSpc>
              <a:spcBef>
                <a:spcPts val="0"/>
              </a:spcBef>
              <a:buClrTx/>
              <a:buSzTx/>
              <a:buFont typeface="Arial" panose="020B0604020202020204" pitchFamily="34" charset="0"/>
              <a:buChar char="•"/>
            </a:pPr>
            <a:r>
              <a:rPr lang="en-US" sz="2800" dirty="0">
                <a:solidFill>
                  <a:srgbClr val="92D050"/>
                </a:solidFill>
                <a:latin typeface="Calibri" panose="020F0502020204030204" pitchFamily="34" charset="0"/>
                <a:ea typeface="+mn-ea"/>
                <a:cs typeface="+mn-cs"/>
              </a:rPr>
              <a:t>1:40 – 2:40         	Math Group B </a:t>
            </a:r>
            <a:endParaRPr lang="en-US" sz="2400" dirty="0">
              <a:solidFill>
                <a:srgbClr val="92D050"/>
              </a:solidFill>
              <a:latin typeface="Arial" panose="020B0604020202020204" pitchFamily="34" charset="0"/>
              <a:ea typeface="+mn-ea"/>
              <a:cs typeface="+mn-cs"/>
            </a:endParaRPr>
          </a:p>
          <a:p>
            <a:pPr marL="0" lvl="0" indent="-228600" defTabSz="914400" fontAlgn="ctr">
              <a:lnSpc>
                <a:spcPct val="90000"/>
              </a:lnSpc>
              <a:spcBef>
                <a:spcPts val="0"/>
              </a:spcBef>
              <a:buClrTx/>
              <a:buSzTx/>
              <a:buFont typeface="Arial" panose="020B0604020202020204" pitchFamily="34" charset="0"/>
              <a:buChar char="•"/>
            </a:pPr>
            <a:r>
              <a:rPr lang="en-US" sz="2800" dirty="0">
                <a:solidFill>
                  <a:srgbClr val="92D050"/>
                </a:solidFill>
                <a:latin typeface="Calibri" panose="020F0502020204030204" pitchFamily="34" charset="0"/>
                <a:ea typeface="+mn-ea"/>
                <a:cs typeface="+mn-cs"/>
              </a:rPr>
              <a:t>2:40 – 2:50	 </a:t>
            </a:r>
            <a:r>
              <a:rPr lang="en-US" sz="2800" dirty="0" smtClean="0">
                <a:solidFill>
                  <a:srgbClr val="92D050"/>
                </a:solidFill>
                <a:latin typeface="Calibri" panose="020F0502020204030204" pitchFamily="34" charset="0"/>
                <a:ea typeface="+mn-ea"/>
                <a:cs typeface="+mn-cs"/>
              </a:rPr>
              <a:t>	Read </a:t>
            </a:r>
            <a:r>
              <a:rPr lang="en-US" sz="2800" dirty="0">
                <a:solidFill>
                  <a:srgbClr val="92D050"/>
                </a:solidFill>
                <a:latin typeface="Calibri" panose="020F0502020204030204" pitchFamily="34" charset="0"/>
                <a:ea typeface="+mn-ea"/>
                <a:cs typeface="+mn-cs"/>
              </a:rPr>
              <a:t>Aloud </a:t>
            </a:r>
            <a:endParaRPr lang="en-US" sz="2400" dirty="0">
              <a:solidFill>
                <a:srgbClr val="92D050"/>
              </a:solidFill>
              <a:latin typeface="Arial" panose="020B0604020202020204" pitchFamily="34" charset="0"/>
              <a:ea typeface="+mn-ea"/>
              <a:cs typeface="+mn-cs"/>
            </a:endParaRPr>
          </a:p>
          <a:p>
            <a:pPr marL="0" lvl="0" indent="0" defTabSz="914400">
              <a:lnSpc>
                <a:spcPct val="90000"/>
              </a:lnSpc>
              <a:buClrTx/>
              <a:buSzTx/>
              <a:buNone/>
            </a:pPr>
            <a:r>
              <a:rPr lang="en-US" sz="2800" dirty="0">
                <a:solidFill>
                  <a:srgbClr val="92D050"/>
                </a:solidFill>
                <a:latin typeface="Calibri" panose="020F0502020204030204" pitchFamily="34" charset="0"/>
                <a:ea typeface="+mn-ea"/>
                <a:cs typeface="+mn-cs"/>
              </a:rPr>
              <a:t>*</a:t>
            </a:r>
            <a:r>
              <a:rPr lang="en-US" sz="2800" dirty="0">
                <a:solidFill>
                  <a:srgbClr val="92D050"/>
                </a:solidFill>
                <a:latin typeface="Calibri" panose="020F0502020204030204"/>
                <a:ea typeface="+mn-ea"/>
                <a:cs typeface="+mn-cs"/>
              </a:rPr>
              <a:t>Wednesday – small group, writing, Science and Social Studies</a:t>
            </a:r>
          </a:p>
          <a:p>
            <a:pPr marL="0" lvl="0" indent="0" defTabSz="914400">
              <a:lnSpc>
                <a:spcPct val="90000"/>
              </a:lnSpc>
              <a:buClrTx/>
              <a:buSzTx/>
              <a:buNone/>
            </a:pPr>
            <a:r>
              <a:rPr lang="en-US" sz="2800" dirty="0">
                <a:solidFill>
                  <a:srgbClr val="92D050"/>
                </a:solidFill>
                <a:latin typeface="Calibri" panose="020F0502020204030204"/>
                <a:ea typeface="+mn-ea"/>
                <a:cs typeface="+mn-cs"/>
              </a:rPr>
              <a:t>*Student </a:t>
            </a:r>
            <a:r>
              <a:rPr lang="en-US" sz="2800" dirty="0" smtClean="0">
                <a:solidFill>
                  <a:srgbClr val="92D050"/>
                </a:solidFill>
                <a:latin typeface="Calibri" panose="020F0502020204030204"/>
                <a:ea typeface="+mn-ea"/>
                <a:cs typeface="+mn-cs"/>
              </a:rPr>
              <a:t>breakfast and lunch </a:t>
            </a:r>
            <a:r>
              <a:rPr lang="en-US" sz="2800" dirty="0">
                <a:solidFill>
                  <a:srgbClr val="92D050"/>
                </a:solidFill>
                <a:latin typeface="Calibri" panose="020F0502020204030204"/>
                <a:ea typeface="+mn-ea"/>
                <a:cs typeface="+mn-cs"/>
              </a:rPr>
              <a:t>distribution will be 10:30 – </a:t>
            </a:r>
            <a:r>
              <a:rPr lang="en-US" sz="2800" dirty="0" smtClean="0">
                <a:solidFill>
                  <a:srgbClr val="92D050"/>
                </a:solidFill>
                <a:latin typeface="Calibri" panose="020F0502020204030204"/>
                <a:ea typeface="+mn-ea"/>
                <a:cs typeface="+mn-cs"/>
              </a:rPr>
              <a:t>11:00.</a:t>
            </a:r>
            <a:endParaRPr lang="en-US" sz="2800" dirty="0">
              <a:solidFill>
                <a:srgbClr val="92D050"/>
              </a:solidFill>
              <a:latin typeface="Calibri" panose="020F0502020204030204"/>
              <a:ea typeface="+mn-ea"/>
              <a:cs typeface="+mn-cs"/>
            </a:endParaRPr>
          </a:p>
          <a:p>
            <a:endParaRPr lang="en-US" dirty="0"/>
          </a:p>
        </p:txBody>
      </p:sp>
      <p:pic>
        <p:nvPicPr>
          <p:cNvPr id="4" name="Picture 3"/>
          <p:cNvPicPr>
            <a:picLocks noChangeAspect="1"/>
          </p:cNvPicPr>
          <p:nvPr/>
        </p:nvPicPr>
        <p:blipFill>
          <a:blip r:embed="rId2"/>
          <a:stretch>
            <a:fillRect/>
          </a:stretch>
        </p:blipFill>
        <p:spPr>
          <a:xfrm>
            <a:off x="6516216" y="1772816"/>
            <a:ext cx="2157954" cy="1544899"/>
          </a:xfrm>
          <a:prstGeom prst="rect">
            <a:avLst/>
          </a:prstGeom>
        </p:spPr>
      </p:pic>
    </p:spTree>
    <p:extLst>
      <p:ext uri="{BB962C8B-B14F-4D97-AF65-F5344CB8AC3E}">
        <p14:creationId xmlns:p14="http://schemas.microsoft.com/office/powerpoint/2010/main" val="1344962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chemeClr val="tx1"/>
                </a:solidFill>
                <a:latin typeface="Calibri Light" panose="020F0302020204030204"/>
              </a:rPr>
              <a:t>Digital Academy </a:t>
            </a:r>
            <a:br>
              <a:rPr lang="en-US" sz="4400" dirty="0">
                <a:solidFill>
                  <a:schemeClr val="tx1"/>
                </a:solidFill>
                <a:latin typeface="Calibri Light" panose="020F0302020204030204"/>
              </a:rPr>
            </a:br>
            <a:r>
              <a:rPr lang="en-US" sz="4400" dirty="0">
                <a:solidFill>
                  <a:schemeClr val="tx1"/>
                </a:solidFill>
                <a:latin typeface="Calibri Light" panose="020F0302020204030204"/>
              </a:rPr>
              <a:t>Virtual Student Orientation</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marL="0" lvl="0" indent="0" defTabSz="914400">
              <a:lnSpc>
                <a:spcPct val="90000"/>
              </a:lnSpc>
              <a:buClrTx/>
              <a:buSzTx/>
              <a:buNone/>
            </a:pPr>
            <a:r>
              <a:rPr lang="en-US" sz="2800" dirty="0" smtClean="0">
                <a:solidFill>
                  <a:srgbClr val="92D050"/>
                </a:solidFill>
                <a:latin typeface="Calibri" panose="020F0502020204030204"/>
                <a:ea typeface="+mn-ea"/>
                <a:cs typeface="+mn-cs"/>
              </a:rPr>
              <a:t>When: August </a:t>
            </a:r>
            <a:r>
              <a:rPr lang="en-US" sz="2800" dirty="0">
                <a:solidFill>
                  <a:srgbClr val="92D050"/>
                </a:solidFill>
                <a:latin typeface="Calibri" panose="020F0502020204030204"/>
                <a:ea typeface="+mn-ea"/>
                <a:cs typeface="+mn-cs"/>
              </a:rPr>
              <a:t>31 </a:t>
            </a:r>
            <a:endParaRPr lang="en-US" sz="2800" dirty="0" smtClean="0">
              <a:solidFill>
                <a:srgbClr val="92D050"/>
              </a:solidFill>
              <a:latin typeface="Calibri" panose="020F0502020204030204"/>
              <a:ea typeface="+mn-ea"/>
              <a:cs typeface="+mn-cs"/>
            </a:endParaRPr>
          </a:p>
          <a:p>
            <a:pPr marL="0" lvl="0" indent="0" defTabSz="914400">
              <a:lnSpc>
                <a:spcPct val="90000"/>
              </a:lnSpc>
              <a:buClrTx/>
              <a:buSzTx/>
              <a:buNone/>
            </a:pPr>
            <a:r>
              <a:rPr lang="en-US" sz="2800" dirty="0" smtClean="0">
                <a:solidFill>
                  <a:srgbClr val="92D050"/>
                </a:solidFill>
                <a:latin typeface="Calibri" panose="020F0502020204030204"/>
                <a:ea typeface="+mn-ea"/>
                <a:cs typeface="+mn-cs"/>
              </a:rPr>
              <a:t>Time: 8:30 am</a:t>
            </a:r>
          </a:p>
          <a:p>
            <a:pPr marL="0" lvl="0" indent="0" defTabSz="914400">
              <a:lnSpc>
                <a:spcPct val="90000"/>
              </a:lnSpc>
              <a:buClrTx/>
              <a:buSzTx/>
              <a:buNone/>
            </a:pPr>
            <a:r>
              <a:rPr lang="en-US" sz="2800" dirty="0" smtClean="0">
                <a:solidFill>
                  <a:srgbClr val="92D050"/>
                </a:solidFill>
                <a:latin typeface="Calibri" panose="020F0502020204030204"/>
                <a:ea typeface="+mn-ea"/>
                <a:cs typeface="+mn-cs"/>
              </a:rPr>
              <a:t>Where: Canvas via Zoom</a:t>
            </a:r>
          </a:p>
          <a:p>
            <a:pPr marL="0" lvl="0" indent="0" defTabSz="914400">
              <a:lnSpc>
                <a:spcPct val="90000"/>
              </a:lnSpc>
              <a:buClrTx/>
              <a:buSzTx/>
              <a:buNone/>
            </a:pPr>
            <a:r>
              <a:rPr lang="en-US" sz="2800" dirty="0" smtClean="0">
                <a:solidFill>
                  <a:srgbClr val="92D050"/>
                </a:solidFill>
                <a:latin typeface="Calibri" panose="020F0502020204030204" pitchFamily="34" charset="0"/>
                <a:cs typeface="Calibri" panose="020F0502020204030204" pitchFamily="34" charset="0"/>
              </a:rPr>
              <a:t>Once </a:t>
            </a:r>
            <a:r>
              <a:rPr lang="en-US" sz="2800" dirty="0">
                <a:solidFill>
                  <a:srgbClr val="92D050"/>
                </a:solidFill>
                <a:latin typeface="Calibri" panose="020F0502020204030204" pitchFamily="34" charset="0"/>
                <a:cs typeface="Calibri" panose="020F0502020204030204" pitchFamily="34" charset="0"/>
              </a:rPr>
              <a:t>logged into Canvas, select HR recess &amp;</a:t>
            </a:r>
            <a:r>
              <a:rPr lang="en-US" sz="2800" dirty="0" smtClean="0">
                <a:solidFill>
                  <a:srgbClr val="92D050"/>
                </a:solidFill>
                <a:latin typeface="Calibri" panose="020F0502020204030204" pitchFamily="34" charset="0"/>
                <a:cs typeface="Calibri" panose="020F0502020204030204" pitchFamily="34" charset="0"/>
              </a:rPr>
              <a:t> </a:t>
            </a:r>
            <a:r>
              <a:rPr lang="en-US" sz="2800" dirty="0">
                <a:solidFill>
                  <a:srgbClr val="92D050"/>
                </a:solidFill>
                <a:latin typeface="Calibri" panose="020F0502020204030204" pitchFamily="34" charset="0"/>
                <a:cs typeface="Calibri" panose="020F0502020204030204" pitchFamily="34" charset="0"/>
              </a:rPr>
              <a:t>click the zoom link on the </a:t>
            </a:r>
            <a:r>
              <a:rPr lang="en-US" sz="2800" dirty="0" smtClean="0">
                <a:solidFill>
                  <a:srgbClr val="92D050"/>
                </a:solidFill>
                <a:latin typeface="Calibri" panose="020F0502020204030204" pitchFamily="34" charset="0"/>
                <a:cs typeface="Calibri" panose="020F0502020204030204" pitchFamily="34" charset="0"/>
              </a:rPr>
              <a:t>left</a:t>
            </a:r>
            <a:r>
              <a:rPr lang="en-US" sz="2800" dirty="0">
                <a:solidFill>
                  <a:srgbClr val="92D050"/>
                </a:solidFill>
                <a:latin typeface="Calibri" panose="020F0502020204030204" pitchFamily="34" charset="0"/>
                <a:cs typeface="Calibri" panose="020F0502020204030204" pitchFamily="34" charset="0"/>
              </a:rPr>
              <a:t>.</a:t>
            </a:r>
            <a:endParaRPr lang="en-US" sz="2800" dirty="0" smtClean="0">
              <a:solidFill>
                <a:srgbClr val="92D050"/>
              </a:solidFill>
              <a:latin typeface="Calibri" panose="020F0502020204030204"/>
              <a:ea typeface="+mn-ea"/>
              <a:cs typeface="+mn-cs"/>
            </a:endParaRPr>
          </a:p>
          <a:p>
            <a:pPr marL="0" lvl="0" indent="0" defTabSz="914400">
              <a:lnSpc>
                <a:spcPct val="90000"/>
              </a:lnSpc>
              <a:buClrTx/>
              <a:buSzTx/>
              <a:buNone/>
            </a:pPr>
            <a:r>
              <a:rPr lang="en-US" sz="2800" dirty="0" smtClean="0">
                <a:solidFill>
                  <a:srgbClr val="92D050"/>
                </a:solidFill>
                <a:latin typeface="Calibri" panose="020F0502020204030204"/>
                <a:ea typeface="+mn-ea"/>
                <a:cs typeface="+mn-cs"/>
              </a:rPr>
              <a:t>Be </a:t>
            </a:r>
            <a:r>
              <a:rPr lang="en-US" sz="2800" dirty="0">
                <a:solidFill>
                  <a:srgbClr val="92D050"/>
                </a:solidFill>
                <a:latin typeface="Calibri" panose="020F0502020204030204"/>
                <a:ea typeface="+mn-ea"/>
                <a:cs typeface="+mn-cs"/>
              </a:rPr>
              <a:t>present. Be on </a:t>
            </a:r>
            <a:r>
              <a:rPr lang="en-US" sz="2800" dirty="0" smtClean="0">
                <a:solidFill>
                  <a:srgbClr val="92D050"/>
                </a:solidFill>
                <a:latin typeface="Calibri" panose="020F0502020204030204"/>
                <a:ea typeface="+mn-ea"/>
                <a:cs typeface="+mn-cs"/>
              </a:rPr>
              <a:t>time. </a:t>
            </a:r>
            <a:endParaRPr lang="en-US" sz="2800" dirty="0">
              <a:solidFill>
                <a:srgbClr val="92D050"/>
              </a:solidFill>
              <a:latin typeface="Calibri" panose="020F0502020204030204"/>
              <a:ea typeface="+mn-ea"/>
              <a:cs typeface="+mn-cs"/>
            </a:endParaRPr>
          </a:p>
          <a:p>
            <a:pPr marL="0" lvl="0" indent="0" defTabSz="914400">
              <a:lnSpc>
                <a:spcPct val="90000"/>
              </a:lnSpc>
              <a:buClrTx/>
              <a:buSzTx/>
              <a:buNone/>
            </a:pPr>
            <a:endParaRPr lang="en-US" sz="2800" dirty="0">
              <a:solidFill>
                <a:srgbClr val="92D050"/>
              </a:solidFill>
              <a:latin typeface="Calibri" panose="020F0502020204030204"/>
              <a:ea typeface="+mn-ea"/>
              <a:cs typeface="+mn-cs"/>
            </a:endParaRPr>
          </a:p>
          <a:p>
            <a:pPr marL="0" lvl="0" indent="0" defTabSz="914400">
              <a:lnSpc>
                <a:spcPct val="90000"/>
              </a:lnSpc>
              <a:buClrTx/>
              <a:buSzTx/>
              <a:buNone/>
            </a:pPr>
            <a:r>
              <a:rPr lang="en-US" sz="2800" dirty="0" smtClean="0">
                <a:solidFill>
                  <a:srgbClr val="92D050"/>
                </a:solidFill>
                <a:latin typeface="Calibri" panose="020F0502020204030204"/>
                <a:ea typeface="+mn-ea"/>
                <a:cs typeface="+mn-cs"/>
              </a:rPr>
              <a:t>Canvas Parent Academy is a parent tutorial that demonstrates how to navigate the Canvas learning platform. </a:t>
            </a:r>
            <a:r>
              <a:rPr lang="en-US" sz="2700" dirty="0" smtClean="0">
                <a:solidFill>
                  <a:srgbClr val="92D050"/>
                </a:solidFill>
                <a:latin typeface="Calibri" panose="020F0502020204030204"/>
                <a:ea typeface="+mn-ea"/>
                <a:cs typeface="+mn-cs"/>
              </a:rPr>
              <a:t>See Leon County Schools Website </a:t>
            </a:r>
          </a:p>
          <a:p>
            <a:pPr marL="0" lvl="0" indent="0" defTabSz="914400">
              <a:lnSpc>
                <a:spcPct val="90000"/>
              </a:lnSpc>
              <a:buClrTx/>
              <a:buSzTx/>
              <a:buNone/>
            </a:pPr>
            <a:endParaRPr lang="en-US" sz="2800" dirty="0" smtClean="0">
              <a:solidFill>
                <a:srgbClr val="92D050"/>
              </a:solidFill>
              <a:latin typeface="Calibri" panose="020F0502020204030204"/>
              <a:ea typeface="+mn-ea"/>
              <a:cs typeface="+mn-cs"/>
            </a:endParaRPr>
          </a:p>
          <a:p>
            <a:pPr marL="0" lvl="0" indent="0" defTabSz="914400">
              <a:lnSpc>
                <a:spcPct val="90000"/>
              </a:lnSpc>
              <a:buClrTx/>
              <a:buSzTx/>
              <a:buNone/>
            </a:pPr>
            <a:endParaRPr lang="en-US" sz="2800" dirty="0">
              <a:solidFill>
                <a:srgbClr val="92D050"/>
              </a:solidFill>
              <a:latin typeface="Calibri" panose="020F0502020204030204"/>
              <a:ea typeface="+mn-ea"/>
              <a:cs typeface="+mn-cs"/>
            </a:endParaRPr>
          </a:p>
          <a:p>
            <a:endParaRPr lang="en-US" dirty="0"/>
          </a:p>
        </p:txBody>
      </p:sp>
      <p:pic>
        <p:nvPicPr>
          <p:cNvPr id="4" name="Picture 3"/>
          <p:cNvPicPr>
            <a:picLocks noChangeAspect="1"/>
          </p:cNvPicPr>
          <p:nvPr/>
        </p:nvPicPr>
        <p:blipFill>
          <a:blip r:embed="rId2"/>
          <a:stretch>
            <a:fillRect/>
          </a:stretch>
        </p:blipFill>
        <p:spPr>
          <a:xfrm rot="1601328">
            <a:off x="6736192" y="1549240"/>
            <a:ext cx="2277101" cy="2160974"/>
          </a:xfrm>
          <a:prstGeom prst="rect">
            <a:avLst/>
          </a:prstGeom>
        </p:spPr>
      </p:pic>
    </p:spTree>
    <p:extLst>
      <p:ext uri="{BB962C8B-B14F-4D97-AF65-F5344CB8AC3E}">
        <p14:creationId xmlns:p14="http://schemas.microsoft.com/office/powerpoint/2010/main" val="1833739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chemeClr val="tx1"/>
                </a:solidFill>
                <a:latin typeface="Comic Sans MS" panose="030F0702030302020204" pitchFamily="66" charset="0"/>
              </a:rPr>
              <a:t>4</a:t>
            </a:r>
            <a:r>
              <a:rPr lang="en-US" sz="4400" baseline="30000" dirty="0">
                <a:solidFill>
                  <a:schemeClr val="tx1"/>
                </a:solidFill>
                <a:latin typeface="Comic Sans MS" panose="030F0702030302020204" pitchFamily="66" charset="0"/>
              </a:rPr>
              <a:t>th</a:t>
            </a:r>
            <a:r>
              <a:rPr lang="en-US" sz="4400" dirty="0">
                <a:solidFill>
                  <a:schemeClr val="tx1"/>
                </a:solidFill>
                <a:latin typeface="Comic Sans MS" panose="030F0702030302020204" pitchFamily="66" charset="0"/>
              </a:rPr>
              <a:t> Grade Supply List</a:t>
            </a:r>
            <a:br>
              <a:rPr lang="en-US" sz="4400" dirty="0">
                <a:solidFill>
                  <a:schemeClr val="tx1"/>
                </a:solidFill>
                <a:latin typeface="Comic Sans MS" panose="030F0702030302020204" pitchFamily="66" charset="0"/>
              </a:rPr>
            </a:br>
            <a:r>
              <a:rPr lang="en-US" sz="4400" dirty="0">
                <a:solidFill>
                  <a:schemeClr val="tx1"/>
                </a:solidFill>
                <a:latin typeface="Comic Sans MS" panose="030F0702030302020204" pitchFamily="66" charset="0"/>
              </a:rPr>
              <a:t>Digital Academy </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marL="228600" lvl="0" indent="-228600" defTabSz="914400">
              <a:lnSpc>
                <a:spcPct val="90000"/>
              </a:lnSpc>
              <a:buClrTx/>
              <a:buSzTx/>
              <a:buFont typeface="Arial" panose="020B0604020202020204" pitchFamily="34" charset="0"/>
              <a:buChar char="•"/>
            </a:pPr>
            <a:r>
              <a:rPr lang="en-US" sz="2800" dirty="0" smtClean="0">
                <a:solidFill>
                  <a:srgbClr val="92D050"/>
                </a:solidFill>
                <a:latin typeface="Calibri" panose="020F0502020204030204"/>
                <a:ea typeface="+mn-ea"/>
                <a:cs typeface="+mn-cs"/>
              </a:rPr>
              <a:t>Students </a:t>
            </a:r>
            <a:r>
              <a:rPr lang="en-US" sz="2800" dirty="0">
                <a:solidFill>
                  <a:srgbClr val="92D050"/>
                </a:solidFill>
                <a:latin typeface="Calibri" panose="020F0502020204030204"/>
                <a:ea typeface="+mn-ea"/>
                <a:cs typeface="+mn-cs"/>
              </a:rPr>
              <a:t>will be provided </a:t>
            </a:r>
            <a:r>
              <a:rPr lang="en-US" sz="2800" dirty="0" smtClean="0">
                <a:solidFill>
                  <a:srgbClr val="92D050"/>
                </a:solidFill>
                <a:latin typeface="Calibri" panose="020F0502020204030204"/>
                <a:ea typeface="+mn-ea"/>
                <a:cs typeface="+mn-cs"/>
              </a:rPr>
              <a:t>a backpack filled with school supplies, including earbuds for students usage with their device.</a:t>
            </a:r>
          </a:p>
          <a:p>
            <a:pPr marL="228600" lvl="0" indent="-228600" defTabSz="914400">
              <a:lnSpc>
                <a:spcPct val="90000"/>
              </a:lnSpc>
              <a:buClrTx/>
              <a:buSzTx/>
              <a:buFont typeface="Arial" panose="020B0604020202020204" pitchFamily="34" charset="0"/>
              <a:buChar char="•"/>
            </a:pPr>
            <a:endParaRPr lang="en-US" sz="2800" dirty="0">
              <a:solidFill>
                <a:srgbClr val="92D050"/>
              </a:solidFill>
              <a:latin typeface="Calibri" panose="020F0502020204030204"/>
              <a:ea typeface="+mn-ea"/>
              <a:cs typeface="+mn-cs"/>
            </a:endParaRPr>
          </a:p>
          <a:p>
            <a:pPr marL="228600" lvl="0" indent="-228600" defTabSz="914400">
              <a:lnSpc>
                <a:spcPct val="90000"/>
              </a:lnSpc>
              <a:buClrTx/>
              <a:buSzTx/>
              <a:buFont typeface="Arial" panose="020B0604020202020204" pitchFamily="34" charset="0"/>
              <a:buChar char="•"/>
            </a:pPr>
            <a:r>
              <a:rPr lang="en-US" sz="2800" dirty="0">
                <a:solidFill>
                  <a:srgbClr val="92D050"/>
                </a:solidFill>
                <a:latin typeface="Calibri" panose="020F0502020204030204"/>
                <a:ea typeface="+mn-ea"/>
                <a:cs typeface="+mn-cs"/>
              </a:rPr>
              <a:t>Four weeks of curriculum will be distributed that will correspond with online instruction. (hard copy</a:t>
            </a:r>
            <a:r>
              <a:rPr lang="en-US" sz="2800" dirty="0" smtClean="0">
                <a:solidFill>
                  <a:srgbClr val="92D050"/>
                </a:solidFill>
                <a:latin typeface="Calibri" panose="020F0502020204030204"/>
                <a:ea typeface="+mn-ea"/>
                <a:cs typeface="+mn-cs"/>
              </a:rPr>
              <a:t>)</a:t>
            </a:r>
          </a:p>
          <a:p>
            <a:pPr marL="228600" lvl="0" indent="-228600" defTabSz="914400">
              <a:lnSpc>
                <a:spcPct val="90000"/>
              </a:lnSpc>
              <a:buClrTx/>
              <a:buSzTx/>
              <a:buFont typeface="Arial" panose="020B0604020202020204" pitchFamily="34" charset="0"/>
              <a:buChar char="•"/>
            </a:pPr>
            <a:endParaRPr lang="en-US" sz="2800" dirty="0">
              <a:solidFill>
                <a:srgbClr val="92D050"/>
              </a:solidFill>
              <a:latin typeface="Calibri" panose="020F0502020204030204"/>
              <a:ea typeface="+mn-ea"/>
              <a:cs typeface="+mn-cs"/>
            </a:endParaRPr>
          </a:p>
          <a:p>
            <a:pPr marL="228600" lvl="0" indent="-228600" defTabSz="914400" fontAlgn="base">
              <a:lnSpc>
                <a:spcPct val="90000"/>
              </a:lnSpc>
              <a:buClrTx/>
              <a:buSzTx/>
              <a:buFont typeface="Arial" panose="020B0604020202020204" pitchFamily="34" charset="0"/>
              <a:buChar char="•"/>
            </a:pPr>
            <a:r>
              <a:rPr lang="en-US" sz="2800" dirty="0">
                <a:solidFill>
                  <a:srgbClr val="92D050"/>
                </a:solidFill>
                <a:latin typeface="Calibri" panose="020F0502020204030204"/>
                <a:ea typeface="+mn-ea"/>
                <a:cs typeface="+mn-cs"/>
              </a:rPr>
              <a:t>A desktop, webcam and </a:t>
            </a:r>
            <a:r>
              <a:rPr lang="en-US" sz="2800" dirty="0" smtClean="0">
                <a:solidFill>
                  <a:srgbClr val="92D050"/>
                </a:solidFill>
                <a:latin typeface="Calibri" panose="020F0502020204030204"/>
                <a:ea typeface="+mn-ea"/>
                <a:cs typeface="+mn-cs"/>
              </a:rPr>
              <a:t>computer equipment.</a:t>
            </a:r>
            <a:endParaRPr lang="en-US" sz="2800" dirty="0">
              <a:solidFill>
                <a:srgbClr val="92D050"/>
              </a:solidFill>
              <a:latin typeface="Calibri" panose="020F0502020204030204"/>
              <a:ea typeface="+mn-ea"/>
              <a:cs typeface="+mn-cs"/>
            </a:endParaRPr>
          </a:p>
          <a:p>
            <a:endParaRPr lang="en-US" dirty="0"/>
          </a:p>
        </p:txBody>
      </p:sp>
      <p:pic>
        <p:nvPicPr>
          <p:cNvPr id="4" name="Picture 3"/>
          <p:cNvPicPr>
            <a:picLocks noChangeAspect="1"/>
          </p:cNvPicPr>
          <p:nvPr/>
        </p:nvPicPr>
        <p:blipFill>
          <a:blip r:embed="rId2"/>
          <a:stretch>
            <a:fillRect/>
          </a:stretch>
        </p:blipFill>
        <p:spPr>
          <a:xfrm>
            <a:off x="6948264" y="4509120"/>
            <a:ext cx="2088636" cy="2082776"/>
          </a:xfrm>
          <a:prstGeom prst="rect">
            <a:avLst/>
          </a:prstGeom>
        </p:spPr>
      </p:pic>
    </p:spTree>
    <p:extLst>
      <p:ext uri="{BB962C8B-B14F-4D97-AF65-F5344CB8AC3E}">
        <p14:creationId xmlns:p14="http://schemas.microsoft.com/office/powerpoint/2010/main" val="1305593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chemeClr val="tx1"/>
                </a:solidFill>
                <a:latin typeface="Comic Sans MS" panose="030F0702030302020204" pitchFamily="66" charset="0"/>
              </a:rPr>
              <a:t>Coach Expectations (teacher)</a:t>
            </a:r>
            <a:endParaRPr lang="en-US" dirty="0">
              <a:solidFill>
                <a:schemeClr val="tx1"/>
              </a:solidFill>
            </a:endParaRPr>
          </a:p>
        </p:txBody>
      </p:sp>
      <p:sp>
        <p:nvSpPr>
          <p:cNvPr id="3" name="Content Placeholder 2"/>
          <p:cNvSpPr>
            <a:spLocks noGrp="1"/>
          </p:cNvSpPr>
          <p:nvPr>
            <p:ph idx="1"/>
          </p:nvPr>
        </p:nvSpPr>
        <p:spPr/>
        <p:txBody>
          <a:bodyPr>
            <a:normAutofit fontScale="70000" lnSpcReduction="20000"/>
          </a:bodyPr>
          <a:lstStyle/>
          <a:p>
            <a:pPr marL="342900" lvl="0" indent="-342900" defTabSz="914400">
              <a:lnSpc>
                <a:spcPct val="107000"/>
              </a:lnSpc>
              <a:spcBef>
                <a:spcPts val="0"/>
              </a:spcBef>
              <a:buClrTx/>
              <a:buSzTx/>
              <a:buFont typeface="Symbol" panose="05050102010706020507" pitchFamily="18" charset="2"/>
              <a:buChar char=""/>
            </a:pPr>
            <a:r>
              <a:rPr lang="en-US" sz="2600" dirty="0">
                <a:solidFill>
                  <a:srgbClr val="92D050"/>
                </a:solidFill>
                <a:latin typeface="Calibri Light" panose="020F0302020204030204" pitchFamily="34" charset="0"/>
                <a:ea typeface="Calibri" panose="020F0502020204030204" pitchFamily="34" charset="0"/>
                <a:cs typeface="Times New Roman" panose="02020603050405020304" pitchFamily="18" charset="0"/>
              </a:rPr>
              <a:t>Take daily </a:t>
            </a:r>
            <a:r>
              <a:rPr lang="en-US" sz="2600" dirty="0" smtClean="0">
                <a:solidFill>
                  <a:srgbClr val="92D050"/>
                </a:solidFill>
                <a:latin typeface="Calibri Light" panose="020F0302020204030204" pitchFamily="34" charset="0"/>
                <a:ea typeface="Calibri" panose="020F0502020204030204" pitchFamily="34" charset="0"/>
                <a:cs typeface="Times New Roman" panose="02020603050405020304" pitchFamily="18" charset="0"/>
              </a:rPr>
              <a:t>attendance</a:t>
            </a:r>
          </a:p>
          <a:p>
            <a:pPr marL="342900" lvl="0" indent="-342900" defTabSz="914400">
              <a:lnSpc>
                <a:spcPct val="107000"/>
              </a:lnSpc>
              <a:spcBef>
                <a:spcPts val="0"/>
              </a:spcBef>
              <a:buClrTx/>
              <a:buSzTx/>
              <a:buFont typeface="Symbol" panose="05050102010706020507" pitchFamily="18" charset="2"/>
              <a:buChar char=""/>
            </a:pPr>
            <a:endParaRPr lang="en-US" sz="26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buClrTx/>
              <a:buSzTx/>
              <a:buFont typeface="Symbol" panose="05050102010706020507" pitchFamily="18" charset="2"/>
              <a:buChar char=""/>
            </a:pPr>
            <a:r>
              <a:rPr lang="en-US" sz="2600" dirty="0">
                <a:solidFill>
                  <a:srgbClr val="92D050"/>
                </a:solidFill>
                <a:latin typeface="Calibri Light" panose="020F0302020204030204" pitchFamily="34" charset="0"/>
                <a:ea typeface="Calibri" panose="020F0502020204030204" pitchFamily="34" charset="0"/>
                <a:cs typeface="Times New Roman" panose="02020603050405020304" pitchFamily="18" charset="0"/>
              </a:rPr>
              <a:t>Provide daily “live” virtual instruction for language arts, math, and science </a:t>
            </a:r>
            <a:endParaRPr lang="en-US" sz="2600" dirty="0" smtClean="0">
              <a:solidFill>
                <a:srgbClr val="92D050"/>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buClrTx/>
              <a:buSzTx/>
              <a:buFont typeface="Symbol" panose="05050102010706020507" pitchFamily="18" charset="2"/>
              <a:buChar char=""/>
            </a:pPr>
            <a:endParaRPr lang="en-US" sz="26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buClrTx/>
              <a:buSzTx/>
              <a:buFont typeface="Symbol" panose="05050102010706020507" pitchFamily="18" charset="2"/>
              <a:buChar char=""/>
            </a:pPr>
            <a:r>
              <a:rPr lang="en-US" sz="2600" dirty="0">
                <a:solidFill>
                  <a:srgbClr val="92D050"/>
                </a:solidFill>
                <a:latin typeface="Calibri Light" panose="020F0302020204030204" pitchFamily="34" charset="0"/>
                <a:ea typeface="Calibri" panose="020F0502020204030204" pitchFamily="34" charset="0"/>
                <a:cs typeface="Times New Roman" panose="02020603050405020304" pitchFamily="18" charset="0"/>
              </a:rPr>
              <a:t>Provide individualized instruction in small groups and in one-on-one sessions tailored to meet students’ individual needs</a:t>
            </a:r>
            <a:endParaRPr lang="en-US" sz="26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buClrTx/>
              <a:buSzTx/>
              <a:buFont typeface="Symbol" panose="05050102010706020507" pitchFamily="18" charset="2"/>
              <a:buChar char=""/>
            </a:pPr>
            <a:r>
              <a:rPr lang="en-US" sz="2600" dirty="0">
                <a:solidFill>
                  <a:srgbClr val="92D050"/>
                </a:solidFill>
                <a:latin typeface="Calibri Light" panose="020F0302020204030204" pitchFamily="34" charset="0"/>
                <a:ea typeface="Calibri" panose="020F0502020204030204" pitchFamily="34" charset="0"/>
                <a:cs typeface="Times New Roman" panose="02020603050405020304" pitchFamily="18" charset="0"/>
              </a:rPr>
              <a:t>Monitor the quality and completion of independent work of each </a:t>
            </a:r>
            <a:r>
              <a:rPr lang="en-US" sz="2600" dirty="0" smtClean="0">
                <a:solidFill>
                  <a:srgbClr val="92D050"/>
                </a:solidFill>
                <a:latin typeface="Calibri Light" panose="020F0302020204030204" pitchFamily="34" charset="0"/>
                <a:ea typeface="Calibri" panose="020F0502020204030204" pitchFamily="34" charset="0"/>
                <a:cs typeface="Times New Roman" panose="02020603050405020304" pitchFamily="18" charset="0"/>
              </a:rPr>
              <a:t>student</a:t>
            </a:r>
          </a:p>
          <a:p>
            <a:pPr marL="342900" lvl="0" indent="-342900" defTabSz="914400">
              <a:lnSpc>
                <a:spcPct val="107000"/>
              </a:lnSpc>
              <a:spcBef>
                <a:spcPts val="0"/>
              </a:spcBef>
              <a:buClrTx/>
              <a:buSzTx/>
              <a:buFont typeface="Symbol" panose="05050102010706020507" pitchFamily="18" charset="2"/>
              <a:buChar char=""/>
            </a:pPr>
            <a:endParaRPr lang="en-US" sz="26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buClrTx/>
              <a:buSzTx/>
              <a:buFont typeface="Symbol" panose="05050102010706020507" pitchFamily="18" charset="2"/>
              <a:buChar char=""/>
            </a:pPr>
            <a:r>
              <a:rPr lang="en-US" sz="2600" dirty="0">
                <a:solidFill>
                  <a:srgbClr val="92D050"/>
                </a:solidFill>
                <a:latin typeface="Calibri Light" panose="020F0302020204030204" pitchFamily="34" charset="0"/>
                <a:ea typeface="Calibri" panose="020F0502020204030204" pitchFamily="34" charset="0"/>
                <a:cs typeface="Times New Roman" panose="02020603050405020304" pitchFamily="18" charset="0"/>
              </a:rPr>
              <a:t>Provide individualized feedback based on students’ weekly </a:t>
            </a:r>
            <a:r>
              <a:rPr lang="en-US" sz="2600" dirty="0" smtClean="0">
                <a:solidFill>
                  <a:srgbClr val="92D050"/>
                </a:solidFill>
                <a:latin typeface="Calibri Light" panose="020F0302020204030204" pitchFamily="34" charset="0"/>
                <a:ea typeface="Calibri" panose="020F0502020204030204" pitchFamily="34" charset="0"/>
                <a:cs typeface="Times New Roman" panose="02020603050405020304" pitchFamily="18" charset="0"/>
              </a:rPr>
              <a:t>progress</a:t>
            </a:r>
          </a:p>
          <a:p>
            <a:pPr marL="342900" lvl="0" indent="-342900" defTabSz="914400">
              <a:lnSpc>
                <a:spcPct val="107000"/>
              </a:lnSpc>
              <a:spcBef>
                <a:spcPts val="0"/>
              </a:spcBef>
              <a:buClrTx/>
              <a:buSzTx/>
              <a:buFont typeface="Symbol" panose="05050102010706020507" pitchFamily="18" charset="2"/>
              <a:buChar char=""/>
            </a:pPr>
            <a:endParaRPr lang="en-US" sz="26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spcAft>
                <a:spcPts val="800"/>
              </a:spcAft>
              <a:buClrTx/>
              <a:buSzTx/>
              <a:buFont typeface="Symbol" panose="05050102010706020507" pitchFamily="18" charset="2"/>
              <a:buChar char=""/>
            </a:pPr>
            <a:r>
              <a:rPr lang="en-US" sz="2600" dirty="0">
                <a:solidFill>
                  <a:srgbClr val="92D050"/>
                </a:solidFill>
                <a:latin typeface="Calibri Light" panose="020F0302020204030204" pitchFamily="34" charset="0"/>
                <a:ea typeface="Calibri" panose="020F0502020204030204" pitchFamily="34" charset="0"/>
                <a:cs typeface="Times New Roman" panose="02020603050405020304" pitchFamily="18" charset="0"/>
              </a:rPr>
              <a:t> Communicate with students and families using a variety of methods (Remind, Teams, email, etc.) to keep everyone updated of weekly goals and expectations</a:t>
            </a:r>
            <a:endParaRPr lang="en-US" sz="26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p:cNvPicPr>
            <a:picLocks noChangeAspect="1"/>
          </p:cNvPicPr>
          <p:nvPr/>
        </p:nvPicPr>
        <p:blipFill>
          <a:blip r:embed="rId2"/>
          <a:stretch>
            <a:fillRect/>
          </a:stretch>
        </p:blipFill>
        <p:spPr>
          <a:xfrm>
            <a:off x="6876256" y="1173927"/>
            <a:ext cx="1800200" cy="1358641"/>
          </a:xfrm>
          <a:prstGeom prst="rect">
            <a:avLst/>
          </a:prstGeom>
        </p:spPr>
      </p:pic>
      <p:pic>
        <p:nvPicPr>
          <p:cNvPr id="6" name="Picture 5"/>
          <p:cNvPicPr>
            <a:picLocks noChangeAspect="1"/>
          </p:cNvPicPr>
          <p:nvPr/>
        </p:nvPicPr>
        <p:blipFill>
          <a:blip r:embed="rId3"/>
          <a:stretch>
            <a:fillRect/>
          </a:stretch>
        </p:blipFill>
        <p:spPr>
          <a:xfrm>
            <a:off x="107504" y="253042"/>
            <a:ext cx="1254809" cy="1226488"/>
          </a:xfrm>
          <a:prstGeom prst="rect">
            <a:avLst/>
          </a:prstGeom>
        </p:spPr>
      </p:pic>
    </p:spTree>
    <p:extLst>
      <p:ext uri="{BB962C8B-B14F-4D97-AF65-F5344CB8AC3E}">
        <p14:creationId xmlns:p14="http://schemas.microsoft.com/office/powerpoint/2010/main" val="1620801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chemeClr val="tx1"/>
                </a:solidFill>
                <a:latin typeface="Comic Sans MS" panose="030F0702030302020204" pitchFamily="66" charset="0"/>
              </a:rPr>
              <a:t>Assistant Coach Expectations (parents)</a:t>
            </a:r>
            <a:endParaRPr lang="en-US" dirty="0">
              <a:solidFill>
                <a:schemeClr val="tx1"/>
              </a:solidFill>
            </a:endParaRPr>
          </a:p>
        </p:txBody>
      </p:sp>
      <p:sp>
        <p:nvSpPr>
          <p:cNvPr id="3" name="Content Placeholder 2"/>
          <p:cNvSpPr>
            <a:spLocks noGrp="1"/>
          </p:cNvSpPr>
          <p:nvPr>
            <p:ph idx="1"/>
          </p:nvPr>
        </p:nvSpPr>
        <p:spPr/>
        <p:txBody>
          <a:bodyPr>
            <a:normAutofit fontScale="92500"/>
          </a:bodyPr>
          <a:lstStyle/>
          <a:p>
            <a:pPr marL="0" lvl="0" indent="0" defTabSz="914400">
              <a:lnSpc>
                <a:spcPct val="107000"/>
              </a:lnSpc>
              <a:spcBef>
                <a:spcPts val="0"/>
              </a:spcBef>
              <a:spcAft>
                <a:spcPts val="800"/>
              </a:spcAft>
              <a:buClrTx/>
              <a:buSzTx/>
              <a:buNone/>
            </a:pPr>
            <a:r>
              <a:rPr lang="en-US" sz="2800" dirty="0">
                <a:solidFill>
                  <a:srgbClr val="92D050"/>
                </a:solidFill>
                <a:latin typeface="Calibri Light" panose="020F0302020204030204" pitchFamily="34" charset="0"/>
                <a:ea typeface="Calibri" panose="020F0502020204030204" pitchFamily="34" charset="0"/>
                <a:cs typeface="Times New Roman" panose="02020603050405020304" pitchFamily="18" charset="0"/>
              </a:rPr>
              <a:t>It is recommended that </a:t>
            </a:r>
            <a:r>
              <a:rPr lang="en-US" sz="2800" dirty="0" smtClean="0">
                <a:solidFill>
                  <a:srgbClr val="92D050"/>
                </a:solidFill>
                <a:latin typeface="Calibri Light" panose="020F0302020204030204" pitchFamily="34" charset="0"/>
                <a:ea typeface="Calibri" panose="020F0502020204030204" pitchFamily="34" charset="0"/>
                <a:cs typeface="Times New Roman" panose="02020603050405020304" pitchFamily="18" charset="0"/>
              </a:rPr>
              <a:t>parents partner </a:t>
            </a:r>
            <a:r>
              <a:rPr lang="en-US" sz="2800" dirty="0">
                <a:solidFill>
                  <a:srgbClr val="92D050"/>
                </a:solidFill>
                <a:latin typeface="Calibri Light" panose="020F0302020204030204" pitchFamily="34" charset="0"/>
                <a:ea typeface="Calibri" panose="020F0502020204030204" pitchFamily="34" charset="0"/>
                <a:cs typeface="Times New Roman" panose="02020603050405020304" pitchFamily="18" charset="0"/>
              </a:rPr>
              <a:t>with the teacher as a guide (</a:t>
            </a:r>
            <a:r>
              <a:rPr lang="en-US" sz="2800" dirty="0" smtClean="0">
                <a:solidFill>
                  <a:srgbClr val="92D050"/>
                </a:solidFill>
                <a:latin typeface="Calibri Light" panose="020F0302020204030204" pitchFamily="34" charset="0"/>
                <a:ea typeface="Calibri" panose="020F0502020204030204" pitchFamily="34" charset="0"/>
                <a:cs typeface="Times New Roman" panose="02020603050405020304" pitchFamily="18" charset="0"/>
              </a:rPr>
              <a:t>assistant coach) this </a:t>
            </a:r>
            <a:r>
              <a:rPr lang="en-US" sz="2800" dirty="0">
                <a:solidFill>
                  <a:srgbClr val="92D050"/>
                </a:solidFill>
                <a:latin typeface="Calibri Light" panose="020F0302020204030204" pitchFamily="34" charset="0"/>
                <a:ea typeface="Calibri" panose="020F0502020204030204" pitchFamily="34" charset="0"/>
                <a:cs typeface="Times New Roman" panose="02020603050405020304" pitchFamily="18" charset="0"/>
              </a:rPr>
              <a:t>is an average commitment of 3-4 hours per day. Parents can support by assisting in the ways listed below:</a:t>
            </a:r>
            <a:endParaRPr lang="en-US" sz="28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buClrTx/>
              <a:buSzTx/>
              <a:buFont typeface="Symbol" panose="05050102010706020507" pitchFamily="18" charset="2"/>
              <a:buChar char=""/>
            </a:pPr>
            <a:r>
              <a:rPr lang="en-US" sz="2800" dirty="0">
                <a:latin typeface="Calibri Light" panose="020F0302020204030204" pitchFamily="34" charset="0"/>
                <a:ea typeface="Calibri" panose="020F0502020204030204" pitchFamily="34" charset="0"/>
                <a:cs typeface="Times New Roman" panose="02020603050405020304" pitchFamily="18" charset="0"/>
              </a:rPr>
              <a:t>Ensure student’s daily attendance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buClrTx/>
              <a:buSzTx/>
              <a:buFont typeface="Symbol" panose="05050102010706020507" pitchFamily="18" charset="2"/>
              <a:buChar char=""/>
            </a:pPr>
            <a:r>
              <a:rPr lang="en-US" sz="2800" dirty="0">
                <a:latin typeface="Calibri Light" panose="020F0302020204030204" pitchFamily="34" charset="0"/>
                <a:ea typeface="Calibri" panose="020F0502020204030204" pitchFamily="34" charset="0"/>
                <a:cs typeface="Times New Roman" panose="02020603050405020304" pitchFamily="18" charset="0"/>
              </a:rPr>
              <a:t>Monitor students daily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buClrTx/>
              <a:buSzTx/>
              <a:buFont typeface="Symbol" panose="05050102010706020507" pitchFamily="18" charset="2"/>
              <a:buChar char=""/>
            </a:pPr>
            <a:r>
              <a:rPr lang="en-US" sz="2800" dirty="0">
                <a:latin typeface="Calibri Light" panose="020F0302020204030204" pitchFamily="34" charset="0"/>
                <a:ea typeface="Calibri" panose="020F0502020204030204" pitchFamily="34" charset="0"/>
                <a:cs typeface="Times New Roman" panose="02020603050405020304" pitchFamily="18" charset="0"/>
              </a:rPr>
              <a:t>Monitor daily and weekly progress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spcAft>
                <a:spcPts val="800"/>
              </a:spcAft>
              <a:buClrTx/>
              <a:buSzTx/>
              <a:buFont typeface="Symbol" panose="05050102010706020507" pitchFamily="18" charset="2"/>
              <a:buChar char=""/>
            </a:pPr>
            <a:r>
              <a:rPr lang="en-US" sz="2800" dirty="0">
                <a:latin typeface="Calibri Light" panose="020F0302020204030204" pitchFamily="34" charset="0"/>
                <a:ea typeface="Calibri" panose="020F0502020204030204" pitchFamily="34" charset="0"/>
                <a:cs typeface="Times New Roman" panose="02020603050405020304" pitchFamily="18" charset="0"/>
              </a:rPr>
              <a:t>Assist students in navigating online instruction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7020272" y="2710505"/>
            <a:ext cx="2021404" cy="2880320"/>
          </a:xfrm>
          <a:prstGeom prst="rect">
            <a:avLst/>
          </a:prstGeom>
        </p:spPr>
      </p:pic>
    </p:spTree>
    <p:extLst>
      <p:ext uri="{BB962C8B-B14F-4D97-AF65-F5344CB8AC3E}">
        <p14:creationId xmlns:p14="http://schemas.microsoft.com/office/powerpoint/2010/main" val="422977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chemeClr val="tx1"/>
                </a:solidFill>
                <a:latin typeface="Comic Sans MS" panose="030F0702030302020204" pitchFamily="66" charset="0"/>
              </a:rPr>
              <a:t>Player Expectation (student)</a:t>
            </a:r>
            <a:endParaRPr lang="en-US" dirty="0">
              <a:solidFill>
                <a:schemeClr val="tx1"/>
              </a:solidFill>
            </a:endParaRPr>
          </a:p>
        </p:txBody>
      </p:sp>
      <p:sp>
        <p:nvSpPr>
          <p:cNvPr id="3" name="Content Placeholder 2"/>
          <p:cNvSpPr>
            <a:spLocks noGrp="1"/>
          </p:cNvSpPr>
          <p:nvPr>
            <p:ph idx="1"/>
          </p:nvPr>
        </p:nvSpPr>
        <p:spPr/>
        <p:txBody>
          <a:bodyPr>
            <a:normAutofit fontScale="85000" lnSpcReduction="20000"/>
          </a:bodyPr>
          <a:lstStyle/>
          <a:p>
            <a:pPr marL="0" lvl="0" indent="0" defTabSz="914400">
              <a:lnSpc>
                <a:spcPct val="107000"/>
              </a:lnSpc>
              <a:spcBef>
                <a:spcPts val="0"/>
              </a:spcBef>
              <a:spcAft>
                <a:spcPts val="800"/>
              </a:spcAft>
              <a:buClrTx/>
              <a:buSzTx/>
              <a:buNone/>
            </a:pPr>
            <a:r>
              <a:rPr lang="en-US" sz="2800" dirty="0">
                <a:solidFill>
                  <a:srgbClr val="92D050"/>
                </a:solidFill>
                <a:latin typeface="Calibri Light" panose="020F0302020204030204" pitchFamily="34" charset="0"/>
                <a:ea typeface="Calibri" panose="020F0502020204030204" pitchFamily="34" charset="0"/>
                <a:cs typeface="Times New Roman" panose="02020603050405020304" pitchFamily="18" charset="0"/>
              </a:rPr>
              <a:t>Players or students are expected to attend daily “live” virtual lessons and be present and engaged throughout the entire lesson. Also, it is the expectation that all daily assignments are completed by the end of the school day (2:50 P.M.). This is an average commitment of 6 hours per day.</a:t>
            </a:r>
            <a:endParaRPr lang="en-US" sz="28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buClrTx/>
              <a:buSzTx/>
              <a:buFont typeface="Symbol" panose="05050102010706020507" pitchFamily="18" charset="2"/>
              <a:buChar char=""/>
            </a:pPr>
            <a:r>
              <a:rPr lang="en-US" sz="2800" dirty="0">
                <a:latin typeface="Calibri Light" panose="020F0302020204030204" pitchFamily="34" charset="0"/>
                <a:ea typeface="Calibri" panose="020F0502020204030204" pitchFamily="34" charset="0"/>
                <a:cs typeface="Times New Roman" panose="02020603050405020304" pitchFamily="18" charset="0"/>
              </a:rPr>
              <a:t>Be present and on-time for daily instruction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spcAft>
                <a:spcPts val="800"/>
              </a:spcAft>
              <a:buClrTx/>
              <a:buSzTx/>
              <a:buFont typeface="Symbol" panose="05050102010706020507" pitchFamily="18" charset="2"/>
              <a:buChar char=""/>
            </a:pPr>
            <a:r>
              <a:rPr lang="en-US" sz="2800" dirty="0">
                <a:latin typeface="Calibri Light" panose="020F0302020204030204" pitchFamily="34" charset="0"/>
                <a:ea typeface="Calibri" panose="020F0502020204030204" pitchFamily="34" charset="0"/>
                <a:cs typeface="Times New Roman" panose="02020603050405020304" pitchFamily="18" charset="0"/>
              </a:rPr>
              <a:t>Be present and engaged throughout the entire “live” virtual instruction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spcAft>
                <a:spcPts val="800"/>
              </a:spcAft>
              <a:buClrTx/>
              <a:buSzTx/>
              <a:buFont typeface="Symbol" panose="05050102010706020507" pitchFamily="18" charset="2"/>
              <a:buChar char=""/>
            </a:pPr>
            <a:r>
              <a:rPr lang="en-US" sz="2800" dirty="0">
                <a:latin typeface="Calibri Light" panose="020F0302020204030204" pitchFamily="34" charset="0"/>
                <a:ea typeface="Calibri" panose="020F0502020204030204" pitchFamily="34" charset="0"/>
                <a:cs typeface="+mn-cs"/>
              </a:rPr>
              <a:t>Complete daily independent assignments by 2:50 P.M</a:t>
            </a:r>
            <a:endParaRPr lang="en-US" sz="2800" dirty="0">
              <a:latin typeface="Calibri" panose="020F0502020204030204"/>
              <a:ea typeface="+mn-ea"/>
              <a:cs typeface="+mn-cs"/>
            </a:endParaRPr>
          </a:p>
          <a:p>
            <a:endParaRPr lang="en-US" dirty="0"/>
          </a:p>
        </p:txBody>
      </p:sp>
      <p:pic>
        <p:nvPicPr>
          <p:cNvPr id="4" name="Picture 3"/>
          <p:cNvPicPr>
            <a:picLocks noChangeAspect="1"/>
          </p:cNvPicPr>
          <p:nvPr/>
        </p:nvPicPr>
        <p:blipFill>
          <a:blip r:embed="rId2"/>
          <a:stretch>
            <a:fillRect/>
          </a:stretch>
        </p:blipFill>
        <p:spPr>
          <a:xfrm>
            <a:off x="7380312" y="3371508"/>
            <a:ext cx="1609725" cy="3076575"/>
          </a:xfrm>
          <a:prstGeom prst="rect">
            <a:avLst/>
          </a:prstGeom>
        </p:spPr>
      </p:pic>
      <p:pic>
        <p:nvPicPr>
          <p:cNvPr id="5" name="Picture 4"/>
          <p:cNvPicPr>
            <a:picLocks noChangeAspect="1"/>
          </p:cNvPicPr>
          <p:nvPr/>
        </p:nvPicPr>
        <p:blipFill>
          <a:blip r:embed="rId3"/>
          <a:stretch>
            <a:fillRect/>
          </a:stretch>
        </p:blipFill>
        <p:spPr>
          <a:xfrm>
            <a:off x="2987824" y="5462594"/>
            <a:ext cx="2448563" cy="1351214"/>
          </a:xfrm>
          <a:prstGeom prst="rect">
            <a:avLst/>
          </a:prstGeom>
        </p:spPr>
      </p:pic>
    </p:spTree>
    <p:extLst>
      <p:ext uri="{BB962C8B-B14F-4D97-AF65-F5344CB8AC3E}">
        <p14:creationId xmlns:p14="http://schemas.microsoft.com/office/powerpoint/2010/main" val="2310230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77" y="521139"/>
            <a:ext cx="7055380" cy="1400530"/>
          </a:xfrm>
        </p:spPr>
        <p:txBody>
          <a:bodyPr/>
          <a:lstStyle/>
          <a:p>
            <a:pPr algn="ctr"/>
            <a:r>
              <a:rPr lang="en-US" dirty="0" smtClean="0">
                <a:solidFill>
                  <a:srgbClr val="92D050"/>
                </a:solidFill>
              </a:rPr>
              <a:t>Meet the Fourth Grade Team</a:t>
            </a:r>
            <a:endParaRPr lang="en-US" dirty="0">
              <a:solidFill>
                <a:srgbClr val="92D050"/>
              </a:solidFill>
            </a:endParaRPr>
          </a:p>
        </p:txBody>
      </p:sp>
      <p:sp>
        <p:nvSpPr>
          <p:cNvPr id="3" name="Text Placeholder 2"/>
          <p:cNvSpPr>
            <a:spLocks noGrp="1"/>
          </p:cNvSpPr>
          <p:nvPr>
            <p:ph type="body" idx="1"/>
          </p:nvPr>
        </p:nvSpPr>
        <p:spPr/>
        <p:txBody>
          <a:bodyPr/>
          <a:lstStyle/>
          <a:p>
            <a:pPr algn="ctr"/>
            <a:r>
              <a:rPr lang="en-US" sz="1800" dirty="0" smtClean="0"/>
              <a:t>Brick &amp; Mortar teacher</a:t>
            </a:r>
            <a:endParaRPr lang="en-US" sz="1800" dirty="0"/>
          </a:p>
        </p:txBody>
      </p:sp>
      <p:pic>
        <p:nvPicPr>
          <p:cNvPr id="12" name="Picture Placeholder 11"/>
          <p:cNvPicPr>
            <a:picLocks noGrp="1"/>
          </p:cNvPicPr>
          <p:nvPr>
            <p:ph type="pic" idx="15"/>
          </p:nvPr>
        </p:nvPicPr>
        <p:blipFill rotWithShape="1">
          <a:blip r:embed="rId2"/>
          <a:srcRect l="12322" t="15917" r="18225" b="-1524"/>
          <a:stretch/>
        </p:blipFill>
        <p:spPr>
          <a:xfrm>
            <a:off x="496869" y="1850331"/>
            <a:ext cx="2194560" cy="1965960"/>
          </a:xfrm>
          <a:prstGeom prst="rect">
            <a:avLst/>
          </a:prstGeom>
        </p:spPr>
      </p:pic>
      <p:sp>
        <p:nvSpPr>
          <p:cNvPr id="5" name="Text Placeholder 4"/>
          <p:cNvSpPr>
            <a:spLocks noGrp="1"/>
          </p:cNvSpPr>
          <p:nvPr>
            <p:ph type="body" sz="half" idx="18"/>
          </p:nvPr>
        </p:nvSpPr>
        <p:spPr/>
        <p:txBody>
          <a:bodyPr>
            <a:noAutofit/>
          </a:bodyPr>
          <a:lstStyle/>
          <a:p>
            <a:r>
              <a:rPr lang="en-US" sz="1300" dirty="0">
                <a:solidFill>
                  <a:srgbClr val="92D050"/>
                </a:solidFill>
                <a:latin typeface="Verdana" panose="020B0604030504040204" pitchFamily="34" charset="0"/>
              </a:rPr>
              <a:t>"In learning you will teach, and in teaching you will learn!"--Phil Collins</a:t>
            </a:r>
            <a:endParaRPr lang="en-US" sz="1300" dirty="0">
              <a:solidFill>
                <a:srgbClr val="92D050"/>
              </a:solidFill>
            </a:endParaRPr>
          </a:p>
        </p:txBody>
      </p:sp>
      <p:sp>
        <p:nvSpPr>
          <p:cNvPr id="6" name="Text Placeholder 5"/>
          <p:cNvSpPr>
            <a:spLocks noGrp="1"/>
          </p:cNvSpPr>
          <p:nvPr>
            <p:ph type="body" sz="quarter" idx="3"/>
          </p:nvPr>
        </p:nvSpPr>
        <p:spPr/>
        <p:txBody>
          <a:bodyPr/>
          <a:lstStyle/>
          <a:p>
            <a:pPr algn="ctr"/>
            <a:r>
              <a:rPr lang="en-US" sz="1800" dirty="0" smtClean="0"/>
              <a:t>Digital Academy teacher</a:t>
            </a:r>
            <a:endParaRPr lang="en-US" sz="1800" dirty="0"/>
          </a:p>
        </p:txBody>
      </p:sp>
      <p:sp>
        <p:nvSpPr>
          <p:cNvPr id="8" name="Text Placeholder 7"/>
          <p:cNvSpPr>
            <a:spLocks noGrp="1"/>
          </p:cNvSpPr>
          <p:nvPr>
            <p:ph type="body" sz="half" idx="19"/>
          </p:nvPr>
        </p:nvSpPr>
        <p:spPr/>
        <p:txBody>
          <a:bodyPr>
            <a:noAutofit/>
          </a:bodyPr>
          <a:lstStyle/>
          <a:p>
            <a:r>
              <a:rPr lang="en-US" sz="1300" dirty="0">
                <a:solidFill>
                  <a:srgbClr val="92D050"/>
                </a:solidFill>
                <a:latin typeface="Verdana" panose="020B0604030504040204" pitchFamily="34" charset="0"/>
              </a:rPr>
              <a:t>"I have the simplest taste. I'm always satisfied with the best!" -- Oscar Wilde</a:t>
            </a:r>
            <a:endParaRPr lang="en-US" sz="1300" dirty="0">
              <a:solidFill>
                <a:srgbClr val="92D050"/>
              </a:solidFill>
            </a:endParaRPr>
          </a:p>
        </p:txBody>
      </p:sp>
      <p:sp>
        <p:nvSpPr>
          <p:cNvPr id="9" name="Text Placeholder 8"/>
          <p:cNvSpPr>
            <a:spLocks noGrp="1"/>
          </p:cNvSpPr>
          <p:nvPr>
            <p:ph type="body" sz="quarter" idx="13"/>
          </p:nvPr>
        </p:nvSpPr>
        <p:spPr/>
        <p:txBody>
          <a:bodyPr/>
          <a:lstStyle/>
          <a:p>
            <a:pPr algn="ctr"/>
            <a:r>
              <a:rPr lang="en-US" sz="1800" dirty="0" smtClean="0"/>
              <a:t>Digital Academy teacher</a:t>
            </a:r>
            <a:endParaRPr lang="en-US" sz="1800" dirty="0"/>
          </a:p>
        </p:txBody>
      </p:sp>
      <p:sp>
        <p:nvSpPr>
          <p:cNvPr id="11" name="Text Placeholder 10"/>
          <p:cNvSpPr>
            <a:spLocks noGrp="1"/>
          </p:cNvSpPr>
          <p:nvPr>
            <p:ph type="body" sz="half" idx="20"/>
          </p:nvPr>
        </p:nvSpPr>
        <p:spPr/>
        <p:txBody>
          <a:bodyPr>
            <a:normAutofit lnSpcReduction="10000"/>
          </a:bodyPr>
          <a:lstStyle/>
          <a:p>
            <a:pPr lvl="0">
              <a:buClr>
                <a:srgbClr val="1E5155">
                  <a:lumMod val="40000"/>
                  <a:lumOff val="60000"/>
                </a:srgbClr>
              </a:buClr>
            </a:pPr>
            <a:r>
              <a:rPr lang="en-US" sz="1300" dirty="0">
                <a:solidFill>
                  <a:srgbClr val="92D050"/>
                </a:solidFill>
                <a:latin typeface="Verdana" panose="020B0604030504040204" pitchFamily="34" charset="0"/>
              </a:rPr>
              <a:t>"Work hard, have fun, make history."-- Jeff Bezos</a:t>
            </a:r>
            <a:endParaRPr lang="en-US" sz="1300" dirty="0">
              <a:solidFill>
                <a:srgbClr val="92D050"/>
              </a:solidFill>
            </a:endParaRPr>
          </a:p>
          <a:p>
            <a:endParaRPr lang="en-US" dirty="0"/>
          </a:p>
        </p:txBody>
      </p:sp>
      <p:pic>
        <p:nvPicPr>
          <p:cNvPr id="16" name="Picture 2" descr="https://www.leonschools.net/cms/lib/FL01903265/Centricity/Domain/7856/mrs%20johnson.jpg"/>
          <p:cNvPicPr>
            <a:picLocks noGrp="1" noChangeAspect="1" noChangeArrowheads="1"/>
          </p:cNvPicPr>
          <p:nvPr>
            <p:ph type="pic" idx="22"/>
          </p:nvPr>
        </p:nvPicPr>
        <p:blipFill rotWithShape="1">
          <a:blip r:embed="rId3" cstate="print">
            <a:extLst>
              <a:ext uri="{28A0092B-C50C-407E-A947-70E740481C1C}">
                <a14:useLocalDpi xmlns:a14="http://schemas.microsoft.com/office/drawing/2010/main" val="0"/>
              </a:ext>
            </a:extLst>
          </a:blip>
          <a:srcRect l="12762" t="22105" r="13193" b="909"/>
          <a:stretch/>
        </p:blipFill>
        <p:spPr bwMode="auto">
          <a:xfrm>
            <a:off x="5344916" y="1874600"/>
            <a:ext cx="2395436" cy="1859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Placeholder 19"/>
          <p:cNvPicPr>
            <a:picLocks noGrp="1" noChangeAspect="1"/>
          </p:cNvPicPr>
          <p:nvPr>
            <p:ph type="pic" idx="21"/>
          </p:nvPr>
        </p:nvPicPr>
        <p:blipFill rotWithShape="1">
          <a:blip r:embed="rId4">
            <a:extLst>
              <a:ext uri="{28A0092B-C50C-407E-A947-70E740481C1C}">
                <a14:useLocalDpi xmlns:a14="http://schemas.microsoft.com/office/drawing/2010/main" val="0"/>
              </a:ext>
            </a:extLst>
          </a:blip>
          <a:srcRect t="-4030" b="15662"/>
          <a:stretch/>
        </p:blipFill>
        <p:spPr>
          <a:xfrm>
            <a:off x="2917791" y="1772816"/>
            <a:ext cx="2198466" cy="1960984"/>
          </a:xfrm>
        </p:spPr>
      </p:pic>
      <p:pic>
        <p:nvPicPr>
          <p:cNvPr id="21" name="Picture 20"/>
          <p:cNvPicPr>
            <a:picLocks noChangeAspect="1"/>
          </p:cNvPicPr>
          <p:nvPr/>
        </p:nvPicPr>
        <p:blipFill>
          <a:blip r:embed="rId5"/>
          <a:stretch>
            <a:fillRect/>
          </a:stretch>
        </p:blipFill>
        <p:spPr>
          <a:xfrm>
            <a:off x="7092280" y="5274136"/>
            <a:ext cx="1936760" cy="1520511"/>
          </a:xfrm>
          <a:prstGeom prst="rect">
            <a:avLst/>
          </a:prstGeom>
        </p:spPr>
      </p:pic>
    </p:spTree>
    <p:extLst>
      <p:ext uri="{BB962C8B-B14F-4D97-AF65-F5344CB8AC3E}">
        <p14:creationId xmlns:p14="http://schemas.microsoft.com/office/powerpoint/2010/main" val="280722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chemeClr val="tx1"/>
                </a:solidFill>
                <a:latin typeface="Calibri Light" panose="020F0302020204030204"/>
              </a:rPr>
              <a:t>Grading Expectations</a:t>
            </a:r>
            <a:br>
              <a:rPr lang="en-US" sz="4400" dirty="0">
                <a:solidFill>
                  <a:schemeClr val="tx1"/>
                </a:solidFill>
                <a:latin typeface="Calibri Light" panose="020F0302020204030204"/>
              </a:rPr>
            </a:br>
            <a:r>
              <a:rPr lang="en-US" sz="4400" dirty="0">
                <a:solidFill>
                  <a:schemeClr val="tx1"/>
                </a:solidFill>
                <a:latin typeface="Calibri Light" panose="020F0302020204030204"/>
              </a:rPr>
              <a:t>Digital Academy</a:t>
            </a:r>
            <a:endParaRPr lang="en-US" dirty="0">
              <a:solidFill>
                <a:schemeClr val="tx1"/>
              </a:solidFill>
            </a:endParaRPr>
          </a:p>
        </p:txBody>
      </p:sp>
      <p:sp>
        <p:nvSpPr>
          <p:cNvPr id="3" name="Content Placeholder 2"/>
          <p:cNvSpPr>
            <a:spLocks noGrp="1"/>
          </p:cNvSpPr>
          <p:nvPr>
            <p:ph idx="1"/>
          </p:nvPr>
        </p:nvSpPr>
        <p:spPr/>
        <p:txBody>
          <a:bodyPr>
            <a:normAutofit fontScale="85000" lnSpcReduction="20000"/>
          </a:bodyPr>
          <a:lstStyle/>
          <a:p>
            <a:pPr marL="0" lvl="0" indent="0" defTabSz="914400">
              <a:lnSpc>
                <a:spcPct val="107000"/>
              </a:lnSpc>
              <a:spcBef>
                <a:spcPts val="0"/>
              </a:spcBef>
              <a:spcAft>
                <a:spcPts val="800"/>
              </a:spcAft>
              <a:buClrTx/>
              <a:buSzTx/>
              <a:buNone/>
            </a:pPr>
            <a:r>
              <a:rPr lang="en-US" sz="2600" dirty="0">
                <a:solidFill>
                  <a:srgbClr val="92D050"/>
                </a:solidFill>
                <a:latin typeface="Calibri Light" panose="020F0302020204030204" pitchFamily="34" charset="0"/>
                <a:ea typeface="Calibri" panose="020F0502020204030204" pitchFamily="34" charset="0"/>
                <a:cs typeface="Times New Roman" panose="02020603050405020304" pitchFamily="18" charset="0"/>
              </a:rPr>
              <a:t>Student grades will be a result of daily participation, completion of assigned tasks, and weekly assessments. When students are tardy, or not present for daily “live” instruction their grades for that subject will be impacted significantly.  All assigned tasks must be completed and submitted by the end of each day in order to receive a daily grade for ELA, math, science, and social studies.</a:t>
            </a:r>
            <a:endParaRPr lang="en-US" sz="26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buClrTx/>
              <a:buSzTx/>
              <a:buFont typeface="Symbol" panose="05050102010706020507" pitchFamily="18" charset="2"/>
              <a:buChar char=""/>
            </a:pPr>
            <a:r>
              <a:rPr lang="en-US" sz="2600" dirty="0">
                <a:latin typeface="Calibri Light" panose="020F0302020204030204" pitchFamily="34" charset="0"/>
                <a:ea typeface="Calibri" panose="020F0502020204030204" pitchFamily="34" charset="0"/>
                <a:cs typeface="Times New Roman" panose="02020603050405020304" pitchFamily="18" charset="0"/>
              </a:rPr>
              <a:t>Daily participation grades will be given for both “live” instruction sessions (ELA &amp; math). Therefore, it is very important that students be on time and present each day.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spcBef>
                <a:spcPts val="0"/>
              </a:spcBef>
              <a:spcAft>
                <a:spcPts val="800"/>
              </a:spcAft>
              <a:buClrTx/>
              <a:buSzTx/>
              <a:buFont typeface="Symbol" panose="05050102010706020507" pitchFamily="18" charset="2"/>
              <a:buChar char=""/>
            </a:pPr>
            <a:r>
              <a:rPr lang="en-US" sz="2600" dirty="0">
                <a:latin typeface="Calibri Light" panose="020F0302020204030204" pitchFamily="34" charset="0"/>
                <a:ea typeface="Calibri" panose="020F0502020204030204" pitchFamily="34" charset="0"/>
                <a:cs typeface="Times New Roman" panose="02020603050405020304" pitchFamily="18" charset="0"/>
              </a:rPr>
              <a:t>A daily work grades will be given to students for complete assigned tasks.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7236296" y="4869160"/>
            <a:ext cx="1743047" cy="1656184"/>
          </a:xfrm>
          <a:prstGeom prst="rect">
            <a:avLst/>
          </a:prstGeom>
        </p:spPr>
      </p:pic>
    </p:spTree>
    <p:extLst>
      <p:ext uri="{BB962C8B-B14F-4D97-AF65-F5344CB8AC3E}">
        <p14:creationId xmlns:p14="http://schemas.microsoft.com/office/powerpoint/2010/main" val="2957040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Hats off to a super year!</a:t>
            </a:r>
            <a:br>
              <a:rPr lang="en-US" dirty="0" smtClean="0"/>
            </a:br>
            <a:r>
              <a:rPr lang="en-US" dirty="0" smtClean="0"/>
              <a:t>#Changing the game</a:t>
            </a:r>
            <a:endParaRPr lang="en-US" dirty="0"/>
          </a:p>
        </p:txBody>
      </p:sp>
      <p:sp>
        <p:nvSpPr>
          <p:cNvPr id="3" name="Content Placeholder 2"/>
          <p:cNvSpPr>
            <a:spLocks noGrp="1"/>
          </p:cNvSpPr>
          <p:nvPr>
            <p:ph idx="1"/>
          </p:nvPr>
        </p:nvSpPr>
        <p:spPr/>
        <p:txBody>
          <a:bodyPr>
            <a:normAutofit lnSpcReduction="10000"/>
          </a:bodyPr>
          <a:lstStyle/>
          <a:p>
            <a:pPr marL="0" indent="0" fontAlgn="base">
              <a:buNone/>
            </a:pPr>
            <a:r>
              <a:rPr lang="en-US" sz="3600" dirty="0" smtClean="0">
                <a:solidFill>
                  <a:srgbClr val="92D050"/>
                </a:solidFill>
                <a:latin typeface="Calibri Light" panose="020F0302020204030204" pitchFamily="34" charset="0"/>
                <a:cs typeface="Calibri Light" panose="020F0302020204030204" pitchFamily="34" charset="0"/>
              </a:rPr>
              <a:t>Thank </a:t>
            </a:r>
            <a:r>
              <a:rPr lang="en-US" sz="3600" dirty="0">
                <a:solidFill>
                  <a:srgbClr val="92D050"/>
                </a:solidFill>
                <a:latin typeface="Calibri Light" panose="020F0302020204030204" pitchFamily="34" charset="0"/>
                <a:cs typeface="Calibri Light" panose="020F0302020204030204" pitchFamily="34" charset="0"/>
              </a:rPr>
              <a:t>you for visiting our virtual orientation. We look forward to </a:t>
            </a:r>
            <a:r>
              <a:rPr lang="en-US" sz="3600" dirty="0" smtClean="0">
                <a:solidFill>
                  <a:srgbClr val="92D050"/>
                </a:solidFill>
                <a:latin typeface="Calibri Light" panose="020F0302020204030204" pitchFamily="34" charset="0"/>
                <a:cs typeface="Calibri Light" panose="020F0302020204030204" pitchFamily="34" charset="0"/>
              </a:rPr>
              <a:t>a great </a:t>
            </a:r>
            <a:r>
              <a:rPr lang="en-US" sz="3600" dirty="0">
                <a:solidFill>
                  <a:srgbClr val="92D050"/>
                </a:solidFill>
                <a:latin typeface="Calibri Light" panose="020F0302020204030204" pitchFamily="34" charset="0"/>
                <a:cs typeface="Calibri Light" panose="020F0302020204030204" pitchFamily="34" charset="0"/>
              </a:rPr>
              <a:t>school year. Please reach out to us with any questions. In the spirit of compassion, </a:t>
            </a:r>
            <a:r>
              <a:rPr lang="en-US" sz="3600" dirty="0" smtClean="0">
                <a:solidFill>
                  <a:srgbClr val="92D050"/>
                </a:solidFill>
                <a:latin typeface="Calibri Light" panose="020F0302020204030204" pitchFamily="34" charset="0"/>
                <a:cs typeface="Calibri Light" panose="020F0302020204030204" pitchFamily="34" charset="0"/>
              </a:rPr>
              <a:t>flexibility and grace.</a:t>
            </a:r>
            <a:endParaRPr lang="en-US" sz="3600" dirty="0">
              <a:solidFill>
                <a:srgbClr val="92D050"/>
              </a:solidFill>
              <a:latin typeface="Calibri Light" panose="020F0302020204030204" pitchFamily="34" charset="0"/>
              <a:cs typeface="Calibri Light" panose="020F0302020204030204" pitchFamily="34" charset="0"/>
            </a:endParaRPr>
          </a:p>
          <a:p>
            <a:pPr fontAlgn="base"/>
            <a:endParaRPr lang="en-US" dirty="0" smtClean="0">
              <a:solidFill>
                <a:srgbClr val="92D050"/>
              </a:solidFill>
              <a:latin typeface="Calibri Light" panose="020F0302020204030204" pitchFamily="34" charset="0"/>
              <a:cs typeface="Calibri Light" panose="020F0302020204030204" pitchFamily="34" charset="0"/>
            </a:endParaRPr>
          </a:p>
          <a:p>
            <a:pPr fontAlgn="base"/>
            <a:r>
              <a:rPr lang="en-US" sz="2400" dirty="0" smtClean="0">
                <a:solidFill>
                  <a:srgbClr val="92D050"/>
                </a:solidFill>
                <a:latin typeface="Calibri Light" panose="020F0302020204030204" pitchFamily="34" charset="0"/>
                <a:cs typeface="Calibri Light" panose="020F0302020204030204" pitchFamily="34" charset="0"/>
              </a:rPr>
              <a:t>The 4</a:t>
            </a:r>
            <a:r>
              <a:rPr lang="en-US" sz="2400" baseline="30000" dirty="0" smtClean="0">
                <a:solidFill>
                  <a:srgbClr val="92D050"/>
                </a:solidFill>
                <a:latin typeface="Calibri Light" panose="020F0302020204030204" pitchFamily="34" charset="0"/>
                <a:cs typeface="Calibri Light" panose="020F0302020204030204" pitchFamily="34" charset="0"/>
              </a:rPr>
              <a:t>th</a:t>
            </a:r>
            <a:r>
              <a:rPr lang="en-US" sz="2400" dirty="0" smtClean="0">
                <a:solidFill>
                  <a:srgbClr val="92D050"/>
                </a:solidFill>
                <a:latin typeface="Calibri Light" panose="020F0302020204030204" pitchFamily="34" charset="0"/>
                <a:cs typeface="Calibri Light" panose="020F0302020204030204" pitchFamily="34" charset="0"/>
              </a:rPr>
              <a:t> Grade Team!</a:t>
            </a:r>
            <a:endParaRPr lang="en-US" sz="2400" dirty="0">
              <a:solidFill>
                <a:srgbClr val="92D050"/>
              </a:solidFill>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2"/>
          <a:stretch>
            <a:fillRect/>
          </a:stretch>
        </p:blipFill>
        <p:spPr>
          <a:xfrm>
            <a:off x="6660232" y="4653136"/>
            <a:ext cx="2289051" cy="1988776"/>
          </a:xfrm>
          <a:prstGeom prst="rect">
            <a:avLst/>
          </a:prstGeom>
        </p:spPr>
      </p:pic>
    </p:spTree>
    <p:extLst>
      <p:ext uri="{BB962C8B-B14F-4D97-AF65-F5344CB8AC3E}">
        <p14:creationId xmlns:p14="http://schemas.microsoft.com/office/powerpoint/2010/main" val="115878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ctr"/>
            <a:r>
              <a:rPr lang="en-US" altLang="en-US" dirty="0" smtClean="0">
                <a:solidFill>
                  <a:srgbClr val="92D050"/>
                </a:solidFill>
              </a:rPr>
              <a:t>Fourth Grade</a:t>
            </a:r>
            <a:br>
              <a:rPr lang="en-US" altLang="en-US" dirty="0" smtClean="0">
                <a:solidFill>
                  <a:srgbClr val="92D050"/>
                </a:solidFill>
              </a:rPr>
            </a:br>
            <a:r>
              <a:rPr lang="en-US" altLang="en-US" dirty="0" smtClean="0">
                <a:solidFill>
                  <a:srgbClr val="92D050"/>
                </a:solidFill>
              </a:rPr>
              <a:t>Welcome Message</a:t>
            </a:r>
            <a:r>
              <a:rPr lang="en-US" altLang="en-US" dirty="0" smtClean="0">
                <a:solidFill>
                  <a:srgbClr val="FFFF00"/>
                </a:solidFill>
              </a:rPr>
              <a:t/>
            </a:r>
            <a:br>
              <a:rPr lang="en-US" altLang="en-US" dirty="0" smtClean="0">
                <a:solidFill>
                  <a:srgbClr val="FFFF00"/>
                </a:solidFill>
              </a:rPr>
            </a:br>
            <a:endParaRPr lang="en-US" altLang="en-US" dirty="0">
              <a:solidFill>
                <a:srgbClr val="FFFF00"/>
              </a:solidFill>
            </a:endParaRPr>
          </a:p>
        </p:txBody>
      </p:sp>
      <p:sp>
        <p:nvSpPr>
          <p:cNvPr id="16387" name="Rectangle 3"/>
          <p:cNvSpPr>
            <a:spLocks noGrp="1" noChangeArrowheads="1"/>
          </p:cNvSpPr>
          <p:nvPr>
            <p:ph idx="1"/>
          </p:nvPr>
        </p:nvSpPr>
        <p:spPr/>
        <p:txBody>
          <a:bodyPr>
            <a:normAutofit/>
          </a:bodyPr>
          <a:lstStyle/>
          <a:p>
            <a:endParaRPr lang="en-US" altLang="en-US" dirty="0" smtClean="0">
              <a:solidFill>
                <a:schemeClr val="bg1"/>
              </a:solidFill>
            </a:endParaRPr>
          </a:p>
          <a:p>
            <a:pPr marL="0" lvl="0" indent="0" algn="ctr" defTabSz="914400">
              <a:lnSpc>
                <a:spcPct val="90000"/>
              </a:lnSpc>
              <a:buClrTx/>
              <a:buSzTx/>
              <a:buNone/>
            </a:pPr>
            <a:r>
              <a:rPr lang="en-US" sz="2800" dirty="0">
                <a:solidFill>
                  <a:srgbClr val="92D050"/>
                </a:solidFill>
                <a:latin typeface="Comic Sans MS" panose="030F0702030302020204" pitchFamily="66" charset="0"/>
                <a:ea typeface="Calibri" panose="020F0502020204030204" pitchFamily="34" charset="0"/>
                <a:cs typeface="Times New Roman" panose="02020603050405020304" pitchFamily="18" charset="0"/>
              </a:rPr>
              <a:t>The Fourth Grade team would like to extend a warm, </a:t>
            </a:r>
            <a:r>
              <a:rPr lang="en-US" sz="2800" dirty="0" err="1">
                <a:solidFill>
                  <a:srgbClr val="92D050"/>
                </a:solidFill>
                <a:latin typeface="Comic Sans MS" panose="030F0702030302020204" pitchFamily="66" charset="0"/>
                <a:ea typeface="Calibri" panose="020F0502020204030204" pitchFamily="34" charset="0"/>
                <a:cs typeface="Times New Roman" panose="02020603050405020304" pitchFamily="18" charset="0"/>
              </a:rPr>
              <a:t>Pineview</a:t>
            </a:r>
            <a:r>
              <a:rPr lang="en-US" sz="2800" dirty="0">
                <a:solidFill>
                  <a:srgbClr val="92D050"/>
                </a:solidFill>
                <a:latin typeface="Comic Sans MS" panose="030F0702030302020204" pitchFamily="66" charset="0"/>
                <a:ea typeface="Calibri" panose="020F0502020204030204" pitchFamily="34" charset="0"/>
                <a:cs typeface="Times New Roman" panose="02020603050405020304" pitchFamily="18" charset="0"/>
              </a:rPr>
              <a:t> welcome to our students and parents! We are excited for the 2020 -2021 school year. During these unprecedented times, we will practice all measures to ensure the health and safety to our precious students and teachers. </a:t>
            </a:r>
            <a:endParaRPr lang="en-US" sz="2800" dirty="0">
              <a:solidFill>
                <a:srgbClr val="92D050"/>
              </a:solidFill>
              <a:latin typeface="Calibri" panose="020F0502020204030204"/>
              <a:ea typeface="+mn-ea"/>
              <a:cs typeface="+mn-cs"/>
            </a:endParaRPr>
          </a:p>
          <a:p>
            <a:endParaRPr lang="en-US" altLang="en-US" dirty="0">
              <a:solidFill>
                <a:schemeClr val="bg1"/>
              </a:solidFill>
            </a:endParaRPr>
          </a:p>
        </p:txBody>
      </p:sp>
      <p:pic>
        <p:nvPicPr>
          <p:cNvPr id="2" name="Picture 1"/>
          <p:cNvPicPr>
            <a:picLocks noChangeAspect="1"/>
          </p:cNvPicPr>
          <p:nvPr/>
        </p:nvPicPr>
        <p:blipFill>
          <a:blip r:embed="rId2"/>
          <a:stretch>
            <a:fillRect/>
          </a:stretch>
        </p:blipFill>
        <p:spPr>
          <a:xfrm>
            <a:off x="1619672" y="5695608"/>
            <a:ext cx="5705475" cy="7524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92D050"/>
                </a:solidFill>
                <a:latin typeface="Comic Sans MS" panose="030F0702030302020204" pitchFamily="66" charset="0"/>
              </a:rPr>
              <a:t>Daily Schedule </a:t>
            </a:r>
            <a:r>
              <a:rPr lang="en-US" sz="4400" dirty="0" smtClean="0">
                <a:solidFill>
                  <a:srgbClr val="92D050"/>
                </a:solidFill>
                <a:latin typeface="Comic Sans MS" panose="030F0702030302020204" pitchFamily="66" charset="0"/>
              </a:rPr>
              <a:t> </a:t>
            </a:r>
            <a:br>
              <a:rPr lang="en-US" sz="4400" dirty="0" smtClean="0">
                <a:solidFill>
                  <a:srgbClr val="92D050"/>
                </a:solidFill>
                <a:latin typeface="Comic Sans MS" panose="030F0702030302020204" pitchFamily="66" charset="0"/>
              </a:rPr>
            </a:br>
            <a:r>
              <a:rPr lang="en-US" sz="4400" dirty="0" smtClean="0">
                <a:solidFill>
                  <a:srgbClr val="92D050"/>
                </a:solidFill>
                <a:latin typeface="Comic Sans MS" panose="030F0702030302020204" pitchFamily="66" charset="0"/>
              </a:rPr>
              <a:t>Brick </a:t>
            </a:r>
            <a:r>
              <a:rPr lang="en-US" sz="4400" dirty="0">
                <a:solidFill>
                  <a:srgbClr val="92D050"/>
                </a:solidFill>
                <a:latin typeface="Comic Sans MS" panose="030F0702030302020204" pitchFamily="66" charset="0"/>
              </a:rPr>
              <a:t>&amp; Mortar</a:t>
            </a:r>
            <a:endParaRPr lang="en-US" dirty="0">
              <a:solidFill>
                <a:srgbClr val="92D050"/>
              </a:solidFill>
            </a:endParaRPr>
          </a:p>
        </p:txBody>
      </p:sp>
      <p:sp>
        <p:nvSpPr>
          <p:cNvPr id="3" name="Content Placeholder 2"/>
          <p:cNvSpPr>
            <a:spLocks noGrp="1"/>
          </p:cNvSpPr>
          <p:nvPr>
            <p:ph idx="1"/>
          </p:nvPr>
        </p:nvSpPr>
        <p:spPr/>
        <p:txBody>
          <a:bodyPr>
            <a:normAutofit lnSpcReduction="10000"/>
          </a:bodyPr>
          <a:lstStyle/>
          <a:p>
            <a:pPr marL="0" indent="0" algn="ctr" fontAlgn="ctr">
              <a:spcBef>
                <a:spcPts val="0"/>
              </a:spcBef>
              <a:buNone/>
            </a:pPr>
            <a:r>
              <a:rPr lang="en-US" dirty="0">
                <a:solidFill>
                  <a:srgbClr val="92D050"/>
                </a:solidFill>
                <a:latin typeface="Calibri" panose="020F0502020204030204" pitchFamily="34" charset="0"/>
              </a:rPr>
              <a:t> </a:t>
            </a:r>
            <a:endParaRPr lang="en-US" sz="1800" dirty="0">
              <a:solidFill>
                <a:srgbClr val="92D050"/>
              </a:solidFill>
              <a:latin typeface="Arial" panose="020B0604020202020204" pitchFamily="34" charset="0"/>
            </a:endParaRPr>
          </a:p>
          <a:p>
            <a:pPr marL="0" indent="0" fontAlgn="ctr">
              <a:spcBef>
                <a:spcPts val="0"/>
              </a:spcBef>
              <a:buNone/>
            </a:pPr>
            <a:r>
              <a:rPr lang="en-US" dirty="0" smtClean="0">
                <a:solidFill>
                  <a:srgbClr val="92D050"/>
                </a:solidFill>
                <a:latin typeface="Calibri" panose="020F0502020204030204" pitchFamily="34" charset="0"/>
              </a:rPr>
              <a:t>	8:15 </a:t>
            </a:r>
            <a:r>
              <a:rPr lang="en-US" dirty="0">
                <a:solidFill>
                  <a:srgbClr val="92D050"/>
                </a:solidFill>
                <a:latin typeface="Calibri" panose="020F0502020204030204" pitchFamily="34" charset="0"/>
              </a:rPr>
              <a:t>– 8:55     Special Area </a:t>
            </a:r>
            <a:endParaRPr lang="en-US" sz="1800" dirty="0">
              <a:solidFill>
                <a:srgbClr val="92D050"/>
              </a:solidFill>
              <a:latin typeface="Arial" panose="020B0604020202020204" pitchFamily="34" charset="0"/>
            </a:endParaRPr>
          </a:p>
          <a:p>
            <a:pPr marL="0" indent="0" fontAlgn="ctr">
              <a:spcBef>
                <a:spcPts val="0"/>
              </a:spcBef>
              <a:buNone/>
            </a:pPr>
            <a:r>
              <a:rPr lang="en-US" dirty="0" smtClean="0">
                <a:solidFill>
                  <a:srgbClr val="92D050"/>
                </a:solidFill>
                <a:latin typeface="Calibri" panose="020F0502020204030204" pitchFamily="34" charset="0"/>
              </a:rPr>
              <a:t>	8:55 </a:t>
            </a:r>
            <a:r>
              <a:rPr lang="en-US" dirty="0">
                <a:solidFill>
                  <a:srgbClr val="92D050"/>
                </a:solidFill>
                <a:latin typeface="Calibri" panose="020F0502020204030204" pitchFamily="34" charset="0"/>
              </a:rPr>
              <a:t>– 9:05     Morning News/Harmony </a:t>
            </a:r>
            <a:endParaRPr lang="en-US" sz="1800" dirty="0">
              <a:solidFill>
                <a:srgbClr val="92D050"/>
              </a:solidFill>
              <a:latin typeface="Arial" panose="020B0604020202020204" pitchFamily="34" charset="0"/>
            </a:endParaRPr>
          </a:p>
          <a:p>
            <a:pPr marL="0" indent="0" fontAlgn="ctr">
              <a:spcBef>
                <a:spcPts val="0"/>
              </a:spcBef>
              <a:buNone/>
            </a:pPr>
            <a:r>
              <a:rPr lang="en-US" dirty="0" smtClean="0">
                <a:solidFill>
                  <a:srgbClr val="92D050"/>
                </a:solidFill>
                <a:latin typeface="Calibri" panose="020F0502020204030204" pitchFamily="34" charset="0"/>
              </a:rPr>
              <a:t>	9:05 </a:t>
            </a:r>
            <a:r>
              <a:rPr lang="en-US" dirty="0">
                <a:solidFill>
                  <a:srgbClr val="92D050"/>
                </a:solidFill>
                <a:latin typeface="Calibri" panose="020F0502020204030204" pitchFamily="34" charset="0"/>
              </a:rPr>
              <a:t>– 9:40     </a:t>
            </a:r>
            <a:r>
              <a:rPr lang="en-US" dirty="0" err="1" smtClean="0">
                <a:solidFill>
                  <a:srgbClr val="92D050"/>
                </a:solidFill>
                <a:latin typeface="Calibri" panose="020F0502020204030204" pitchFamily="34" charset="0"/>
              </a:rPr>
              <a:t>iReady</a:t>
            </a:r>
            <a:endParaRPr lang="en-US" sz="1800" dirty="0" smtClean="0">
              <a:solidFill>
                <a:srgbClr val="92D050"/>
              </a:solidFill>
              <a:latin typeface="Arial" panose="020B0604020202020204" pitchFamily="34" charset="0"/>
            </a:endParaRPr>
          </a:p>
          <a:p>
            <a:pPr marL="0" indent="0" fontAlgn="ctr">
              <a:spcBef>
                <a:spcPts val="0"/>
              </a:spcBef>
              <a:buNone/>
            </a:pPr>
            <a:r>
              <a:rPr lang="en-US" sz="1800" dirty="0">
                <a:solidFill>
                  <a:srgbClr val="92D050"/>
                </a:solidFill>
                <a:latin typeface="Arial" panose="020B0604020202020204" pitchFamily="34" charset="0"/>
              </a:rPr>
              <a:t>	</a:t>
            </a:r>
            <a:r>
              <a:rPr lang="en-US" sz="1800" dirty="0" smtClean="0">
                <a:solidFill>
                  <a:srgbClr val="92D050"/>
                </a:solidFill>
                <a:latin typeface="Arial" panose="020B0604020202020204" pitchFamily="34" charset="0"/>
              </a:rPr>
              <a:t>	</a:t>
            </a:r>
            <a:r>
              <a:rPr lang="en-US" dirty="0" smtClean="0">
                <a:solidFill>
                  <a:srgbClr val="92D050"/>
                </a:solidFill>
                <a:latin typeface="Calibri" panose="020F0502020204030204" pitchFamily="34" charset="0"/>
              </a:rPr>
              <a:t>M-W-F</a:t>
            </a:r>
            <a:r>
              <a:rPr lang="en-US" dirty="0">
                <a:solidFill>
                  <a:srgbClr val="92D050"/>
                </a:solidFill>
                <a:latin typeface="Calibri" panose="020F0502020204030204" pitchFamily="34" charset="0"/>
              </a:rPr>
              <a:t>  Writing   T/TH </a:t>
            </a:r>
            <a:r>
              <a:rPr lang="en-US" dirty="0" err="1">
                <a:solidFill>
                  <a:srgbClr val="92D050"/>
                </a:solidFill>
                <a:latin typeface="Calibri" panose="020F0502020204030204" pitchFamily="34" charset="0"/>
              </a:rPr>
              <a:t>Sci</a:t>
            </a:r>
            <a:r>
              <a:rPr lang="en-US" dirty="0">
                <a:solidFill>
                  <a:srgbClr val="92D050"/>
                </a:solidFill>
                <a:latin typeface="Calibri" panose="020F0502020204030204" pitchFamily="34" charset="0"/>
              </a:rPr>
              <a:t>/SS </a:t>
            </a:r>
            <a:endParaRPr lang="en-US" sz="1800" dirty="0">
              <a:solidFill>
                <a:srgbClr val="92D050"/>
              </a:solidFill>
              <a:latin typeface="Arial" panose="020B0604020202020204" pitchFamily="34" charset="0"/>
            </a:endParaRPr>
          </a:p>
          <a:p>
            <a:pPr marL="0" indent="0" fontAlgn="ctr">
              <a:spcBef>
                <a:spcPts val="0"/>
              </a:spcBef>
              <a:buNone/>
            </a:pPr>
            <a:r>
              <a:rPr lang="en-US" dirty="0" smtClean="0">
                <a:solidFill>
                  <a:srgbClr val="92D050"/>
                </a:solidFill>
                <a:latin typeface="Calibri" panose="020F0502020204030204" pitchFamily="34" charset="0"/>
              </a:rPr>
              <a:t>	9:40 </a:t>
            </a:r>
            <a:r>
              <a:rPr lang="en-US" dirty="0">
                <a:solidFill>
                  <a:srgbClr val="92D050"/>
                </a:solidFill>
                <a:latin typeface="Calibri" panose="020F0502020204030204" pitchFamily="34" charset="0"/>
              </a:rPr>
              <a:t>– 11:10      ELA </a:t>
            </a:r>
            <a:endParaRPr lang="en-US" sz="1800" dirty="0">
              <a:solidFill>
                <a:srgbClr val="92D050"/>
              </a:solidFill>
              <a:latin typeface="Arial" panose="020B0604020202020204" pitchFamily="34" charset="0"/>
            </a:endParaRPr>
          </a:p>
          <a:p>
            <a:pPr marL="0" indent="0" fontAlgn="ctr">
              <a:spcBef>
                <a:spcPts val="0"/>
              </a:spcBef>
              <a:buNone/>
            </a:pPr>
            <a:r>
              <a:rPr lang="en-US" dirty="0" smtClean="0">
                <a:solidFill>
                  <a:srgbClr val="92D050"/>
                </a:solidFill>
                <a:latin typeface="Calibri" panose="020F0502020204030204" pitchFamily="34" charset="0"/>
              </a:rPr>
              <a:t>	11:10 </a:t>
            </a:r>
            <a:r>
              <a:rPr lang="en-US" dirty="0">
                <a:solidFill>
                  <a:srgbClr val="92D050"/>
                </a:solidFill>
                <a:latin typeface="Calibri" panose="020F0502020204030204" pitchFamily="34" charset="0"/>
              </a:rPr>
              <a:t>– 12:40     Math </a:t>
            </a:r>
            <a:endParaRPr lang="en-US" sz="1800" dirty="0">
              <a:solidFill>
                <a:srgbClr val="92D050"/>
              </a:solidFill>
              <a:latin typeface="Arial" panose="020B0604020202020204" pitchFamily="34" charset="0"/>
            </a:endParaRPr>
          </a:p>
          <a:p>
            <a:pPr marL="0" indent="0" fontAlgn="ctr">
              <a:spcBef>
                <a:spcPts val="0"/>
              </a:spcBef>
              <a:buNone/>
            </a:pPr>
            <a:r>
              <a:rPr lang="en-US" dirty="0" smtClean="0">
                <a:solidFill>
                  <a:srgbClr val="92D050"/>
                </a:solidFill>
                <a:latin typeface="Calibri" panose="020F0502020204030204" pitchFamily="34" charset="0"/>
              </a:rPr>
              <a:t>	12:40 </a:t>
            </a:r>
            <a:r>
              <a:rPr lang="en-US" dirty="0">
                <a:solidFill>
                  <a:srgbClr val="92D050"/>
                </a:solidFill>
                <a:latin typeface="Calibri" panose="020F0502020204030204" pitchFamily="34" charset="0"/>
              </a:rPr>
              <a:t>– 1:05      Lunch </a:t>
            </a:r>
            <a:endParaRPr lang="en-US" sz="1800" dirty="0">
              <a:solidFill>
                <a:srgbClr val="92D050"/>
              </a:solidFill>
              <a:latin typeface="Arial" panose="020B0604020202020204" pitchFamily="34" charset="0"/>
            </a:endParaRPr>
          </a:p>
          <a:p>
            <a:pPr marL="0" indent="0" fontAlgn="ctr">
              <a:spcBef>
                <a:spcPts val="0"/>
              </a:spcBef>
              <a:buNone/>
            </a:pPr>
            <a:r>
              <a:rPr lang="en-US" dirty="0" smtClean="0">
                <a:solidFill>
                  <a:srgbClr val="92D050"/>
                </a:solidFill>
                <a:latin typeface="Calibri" panose="020F0502020204030204" pitchFamily="34" charset="0"/>
              </a:rPr>
              <a:t>	1:05 </a:t>
            </a:r>
            <a:r>
              <a:rPr lang="en-US" dirty="0">
                <a:solidFill>
                  <a:srgbClr val="92D050"/>
                </a:solidFill>
                <a:latin typeface="Calibri" panose="020F0502020204030204" pitchFamily="34" charset="0"/>
              </a:rPr>
              <a:t>– </a:t>
            </a:r>
            <a:r>
              <a:rPr lang="en-US" dirty="0" smtClean="0">
                <a:solidFill>
                  <a:srgbClr val="92D050"/>
                </a:solidFill>
                <a:latin typeface="Calibri" panose="020F0502020204030204" pitchFamily="34" charset="0"/>
              </a:rPr>
              <a:t>2:05</a:t>
            </a:r>
            <a:r>
              <a:rPr lang="en-US" dirty="0">
                <a:solidFill>
                  <a:srgbClr val="92D050"/>
                </a:solidFill>
                <a:latin typeface="Calibri" panose="020F0502020204030204" pitchFamily="34" charset="0"/>
              </a:rPr>
              <a:t>         </a:t>
            </a:r>
            <a:r>
              <a:rPr lang="en-US" dirty="0" smtClean="0">
                <a:solidFill>
                  <a:srgbClr val="92D050"/>
                </a:solidFill>
                <a:latin typeface="Calibri" panose="020F0502020204030204" pitchFamily="34" charset="0"/>
              </a:rPr>
              <a:t>Writing</a:t>
            </a:r>
          </a:p>
          <a:p>
            <a:pPr marL="0" lvl="0" indent="0" fontAlgn="ctr">
              <a:spcBef>
                <a:spcPts val="0"/>
              </a:spcBef>
              <a:buClr>
                <a:srgbClr val="1E5155">
                  <a:lumMod val="40000"/>
                  <a:lumOff val="60000"/>
                </a:srgbClr>
              </a:buClr>
              <a:buNone/>
            </a:pPr>
            <a:r>
              <a:rPr lang="en-US" dirty="0">
                <a:solidFill>
                  <a:srgbClr val="92D050"/>
                </a:solidFill>
                <a:latin typeface="Calibri" panose="020F0502020204030204" pitchFamily="34" charset="0"/>
              </a:rPr>
              <a:t> </a:t>
            </a:r>
            <a:r>
              <a:rPr lang="en-US" dirty="0" smtClean="0">
                <a:solidFill>
                  <a:srgbClr val="92D050"/>
                </a:solidFill>
                <a:latin typeface="Calibri" panose="020F0502020204030204" pitchFamily="34" charset="0"/>
              </a:rPr>
              <a:t>	M-W-F</a:t>
            </a:r>
            <a:r>
              <a:rPr lang="en-US" dirty="0">
                <a:solidFill>
                  <a:srgbClr val="92D050"/>
                </a:solidFill>
                <a:latin typeface="Calibri" panose="020F0502020204030204" pitchFamily="34" charset="0"/>
              </a:rPr>
              <a:t>  Writing   T/TH </a:t>
            </a:r>
            <a:r>
              <a:rPr lang="en-US" dirty="0" err="1">
                <a:solidFill>
                  <a:srgbClr val="92D050"/>
                </a:solidFill>
                <a:latin typeface="Calibri" panose="020F0502020204030204" pitchFamily="34" charset="0"/>
              </a:rPr>
              <a:t>Sci</a:t>
            </a:r>
            <a:r>
              <a:rPr lang="en-US" dirty="0">
                <a:solidFill>
                  <a:srgbClr val="92D050"/>
                </a:solidFill>
                <a:latin typeface="Calibri" panose="020F0502020204030204" pitchFamily="34" charset="0"/>
              </a:rPr>
              <a:t>/SS </a:t>
            </a:r>
            <a:endParaRPr lang="en-US" sz="1800" dirty="0">
              <a:solidFill>
                <a:srgbClr val="92D050"/>
              </a:solidFill>
              <a:latin typeface="Arial" panose="020B0604020202020204" pitchFamily="34" charset="0"/>
            </a:endParaRPr>
          </a:p>
          <a:p>
            <a:pPr marL="0" indent="0" fontAlgn="ctr">
              <a:spcBef>
                <a:spcPts val="0"/>
              </a:spcBef>
              <a:buNone/>
            </a:pPr>
            <a:r>
              <a:rPr lang="en-US" sz="1800" dirty="0">
                <a:solidFill>
                  <a:srgbClr val="92D050"/>
                </a:solidFill>
                <a:latin typeface="Arial" panose="020B0604020202020204" pitchFamily="34" charset="0"/>
              </a:rPr>
              <a:t>	</a:t>
            </a:r>
            <a:r>
              <a:rPr lang="en-US" dirty="0" smtClean="0">
                <a:solidFill>
                  <a:srgbClr val="92D050"/>
                </a:solidFill>
                <a:latin typeface="Calibri" panose="020F0502020204030204" pitchFamily="34" charset="0"/>
              </a:rPr>
              <a:t>2:05 </a:t>
            </a:r>
            <a:r>
              <a:rPr lang="en-US" dirty="0">
                <a:solidFill>
                  <a:srgbClr val="92D050"/>
                </a:solidFill>
                <a:latin typeface="Calibri" panose="020F0502020204030204" pitchFamily="34" charset="0"/>
              </a:rPr>
              <a:t>– </a:t>
            </a:r>
            <a:r>
              <a:rPr lang="en-US" dirty="0" smtClean="0">
                <a:solidFill>
                  <a:srgbClr val="92D050"/>
                </a:solidFill>
                <a:latin typeface="Calibri" panose="020F0502020204030204" pitchFamily="34" charset="0"/>
              </a:rPr>
              <a:t>2:25</a:t>
            </a:r>
            <a:r>
              <a:rPr lang="en-US" dirty="0">
                <a:solidFill>
                  <a:srgbClr val="92D050"/>
                </a:solidFill>
                <a:latin typeface="Calibri" panose="020F0502020204030204" pitchFamily="34" charset="0"/>
              </a:rPr>
              <a:t>       </a:t>
            </a:r>
            <a:r>
              <a:rPr lang="en-US" dirty="0" smtClean="0">
                <a:solidFill>
                  <a:srgbClr val="92D050"/>
                </a:solidFill>
                <a:latin typeface="Calibri" panose="020F0502020204030204" pitchFamily="34" charset="0"/>
              </a:rPr>
              <a:t>DEAR</a:t>
            </a:r>
            <a:r>
              <a:rPr lang="en-US" dirty="0">
                <a:solidFill>
                  <a:srgbClr val="92D050"/>
                </a:solidFill>
                <a:latin typeface="Calibri" panose="020F0502020204030204" pitchFamily="34" charset="0"/>
              </a:rPr>
              <a:t> </a:t>
            </a:r>
            <a:endParaRPr lang="en-US" sz="1800" dirty="0">
              <a:solidFill>
                <a:srgbClr val="92D050"/>
              </a:solidFill>
              <a:latin typeface="Arial" panose="020B0604020202020204" pitchFamily="34" charset="0"/>
            </a:endParaRPr>
          </a:p>
          <a:p>
            <a:pPr marL="0" indent="0" fontAlgn="ctr">
              <a:spcBef>
                <a:spcPts val="0"/>
              </a:spcBef>
              <a:buNone/>
            </a:pPr>
            <a:r>
              <a:rPr lang="en-US" dirty="0" smtClean="0">
                <a:solidFill>
                  <a:srgbClr val="92D050"/>
                </a:solidFill>
                <a:latin typeface="Calibri" panose="020F0502020204030204" pitchFamily="34" charset="0"/>
              </a:rPr>
              <a:t>	2:25 </a:t>
            </a:r>
            <a:r>
              <a:rPr lang="en-US" dirty="0">
                <a:solidFill>
                  <a:srgbClr val="92D050"/>
                </a:solidFill>
                <a:latin typeface="Calibri" panose="020F0502020204030204" pitchFamily="34" charset="0"/>
              </a:rPr>
              <a:t>– </a:t>
            </a:r>
            <a:r>
              <a:rPr lang="en-US" dirty="0" smtClean="0">
                <a:solidFill>
                  <a:srgbClr val="92D050"/>
                </a:solidFill>
                <a:latin typeface="Calibri" panose="020F0502020204030204" pitchFamily="34" charset="0"/>
              </a:rPr>
              <a:t>2:40</a:t>
            </a:r>
            <a:r>
              <a:rPr lang="en-US" dirty="0">
                <a:solidFill>
                  <a:srgbClr val="92D050"/>
                </a:solidFill>
                <a:latin typeface="Calibri" panose="020F0502020204030204" pitchFamily="34" charset="0"/>
              </a:rPr>
              <a:t>      </a:t>
            </a:r>
            <a:r>
              <a:rPr lang="en-US" dirty="0" smtClean="0">
                <a:solidFill>
                  <a:srgbClr val="92D050"/>
                </a:solidFill>
                <a:latin typeface="Calibri" panose="020F0502020204030204" pitchFamily="34" charset="0"/>
              </a:rPr>
              <a:t> Developmental Play</a:t>
            </a:r>
            <a:r>
              <a:rPr lang="en-US" dirty="0">
                <a:solidFill>
                  <a:srgbClr val="92D050"/>
                </a:solidFill>
                <a:latin typeface="Calibri" panose="020F0502020204030204" pitchFamily="34" charset="0"/>
              </a:rPr>
              <a:t> </a:t>
            </a:r>
            <a:endParaRPr lang="en-US" sz="1800" dirty="0">
              <a:solidFill>
                <a:srgbClr val="92D050"/>
              </a:solidFill>
              <a:latin typeface="Arial" panose="020B0604020202020204" pitchFamily="34" charset="0"/>
            </a:endParaRPr>
          </a:p>
          <a:p>
            <a:pPr marL="0" indent="0" fontAlgn="ctr">
              <a:spcBef>
                <a:spcPts val="0"/>
              </a:spcBef>
              <a:buNone/>
            </a:pPr>
            <a:r>
              <a:rPr lang="en-US" dirty="0" smtClean="0">
                <a:solidFill>
                  <a:srgbClr val="92D050"/>
                </a:solidFill>
                <a:latin typeface="Calibri" panose="020F0502020204030204" pitchFamily="34" charset="0"/>
              </a:rPr>
              <a:t>	2:40 </a:t>
            </a:r>
            <a:r>
              <a:rPr lang="en-US" dirty="0">
                <a:solidFill>
                  <a:srgbClr val="92D050"/>
                </a:solidFill>
                <a:latin typeface="Calibri" panose="020F0502020204030204" pitchFamily="34" charset="0"/>
              </a:rPr>
              <a:t>– </a:t>
            </a:r>
            <a:r>
              <a:rPr lang="en-US" dirty="0" smtClean="0">
                <a:solidFill>
                  <a:srgbClr val="92D050"/>
                </a:solidFill>
                <a:latin typeface="Calibri" panose="020F0502020204030204" pitchFamily="34" charset="0"/>
              </a:rPr>
              <a:t>2:45</a:t>
            </a:r>
            <a:r>
              <a:rPr lang="en-US" dirty="0">
                <a:solidFill>
                  <a:srgbClr val="92D050"/>
                </a:solidFill>
                <a:latin typeface="Calibri" panose="020F0502020204030204" pitchFamily="34" charset="0"/>
              </a:rPr>
              <a:t>      </a:t>
            </a:r>
            <a:r>
              <a:rPr lang="en-US" dirty="0" smtClean="0">
                <a:solidFill>
                  <a:srgbClr val="92D050"/>
                </a:solidFill>
                <a:latin typeface="Calibri" panose="020F0502020204030204" pitchFamily="34" charset="0"/>
              </a:rPr>
              <a:t> Preparing for Dismissal</a:t>
            </a:r>
            <a:r>
              <a:rPr lang="en-US" dirty="0">
                <a:solidFill>
                  <a:srgbClr val="92D050"/>
                </a:solidFill>
                <a:latin typeface="Calibri" panose="020F0502020204030204" pitchFamily="34" charset="0"/>
              </a:rPr>
              <a:t> </a:t>
            </a:r>
            <a:endParaRPr lang="en-US" dirty="0" smtClean="0">
              <a:solidFill>
                <a:srgbClr val="92D050"/>
              </a:solidFill>
              <a:latin typeface="Calibri" panose="020F0502020204030204" pitchFamily="34" charset="0"/>
            </a:endParaRPr>
          </a:p>
          <a:p>
            <a:pPr marL="0" indent="0" fontAlgn="ctr">
              <a:spcBef>
                <a:spcPts val="0"/>
              </a:spcBef>
              <a:buNone/>
            </a:pPr>
            <a:r>
              <a:rPr lang="en-US" sz="1800" dirty="0">
                <a:solidFill>
                  <a:srgbClr val="92D050"/>
                </a:solidFill>
                <a:latin typeface="Calibri" panose="020F0502020204030204" pitchFamily="34" charset="0"/>
              </a:rPr>
              <a:t>	</a:t>
            </a:r>
            <a:r>
              <a:rPr lang="en-US" dirty="0" smtClean="0">
                <a:solidFill>
                  <a:srgbClr val="92D050"/>
                </a:solidFill>
                <a:latin typeface="Calibri" panose="020F0502020204030204" pitchFamily="34" charset="0"/>
              </a:rPr>
              <a:t>2:45			    Students are dismissed</a:t>
            </a:r>
            <a:endParaRPr lang="en-US" dirty="0">
              <a:solidFill>
                <a:srgbClr val="92D050"/>
              </a:solidFill>
              <a:latin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6156176" y="3573022"/>
            <a:ext cx="2749238" cy="2875061"/>
          </a:xfrm>
          <a:prstGeom prst="rect">
            <a:avLst/>
          </a:prstGeom>
        </p:spPr>
      </p:pic>
    </p:spTree>
    <p:extLst>
      <p:ext uri="{BB962C8B-B14F-4D97-AF65-F5344CB8AC3E}">
        <p14:creationId xmlns:p14="http://schemas.microsoft.com/office/powerpoint/2010/main" val="725903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92D050"/>
                </a:solidFill>
                <a:latin typeface="Comic Sans MS" panose="030F0702030302020204" pitchFamily="66" charset="0"/>
              </a:rPr>
              <a:t>First Day Procedures</a:t>
            </a:r>
            <a:endParaRPr lang="en-US" dirty="0">
              <a:solidFill>
                <a:srgbClr val="92D050"/>
              </a:solidFill>
            </a:endParaRPr>
          </a:p>
        </p:txBody>
      </p:sp>
      <p:sp>
        <p:nvSpPr>
          <p:cNvPr id="3" name="Text Placeholder 2"/>
          <p:cNvSpPr>
            <a:spLocks noGrp="1"/>
          </p:cNvSpPr>
          <p:nvPr>
            <p:ph type="body" idx="1"/>
          </p:nvPr>
        </p:nvSpPr>
        <p:spPr/>
        <p:txBody>
          <a:bodyPr/>
          <a:lstStyle/>
          <a:p>
            <a:pPr algn="ctr"/>
            <a:r>
              <a:rPr lang="en-US" dirty="0" smtClean="0"/>
              <a:t>Morning</a:t>
            </a:r>
            <a:endParaRPr lang="en-US" dirty="0"/>
          </a:p>
        </p:txBody>
      </p:sp>
      <p:sp>
        <p:nvSpPr>
          <p:cNvPr id="4" name="Content Placeholder 3"/>
          <p:cNvSpPr>
            <a:spLocks noGrp="1"/>
          </p:cNvSpPr>
          <p:nvPr>
            <p:ph sz="half" idx="2"/>
          </p:nvPr>
        </p:nvSpPr>
        <p:spPr/>
        <p:txBody>
          <a:bodyPr/>
          <a:lstStyle/>
          <a:p>
            <a:endParaRPr lang="en-US" dirty="0" smtClean="0"/>
          </a:p>
          <a:p>
            <a:pPr marL="228600" lvl="0" indent="-228600" defTabSz="914400">
              <a:lnSpc>
                <a:spcPct val="90000"/>
              </a:lnSpc>
              <a:buClrTx/>
              <a:buSzTx/>
              <a:buFont typeface="Arial" panose="020B0604020202020204" pitchFamily="34" charset="0"/>
              <a:buChar char="•"/>
            </a:pPr>
            <a:r>
              <a:rPr lang="en-US" sz="2800" dirty="0">
                <a:solidFill>
                  <a:srgbClr val="92D050"/>
                </a:solidFill>
                <a:latin typeface="Calibri" panose="020F0502020204030204"/>
                <a:ea typeface="+mn-ea"/>
                <a:cs typeface="+mn-cs"/>
              </a:rPr>
              <a:t>Go directly to your class</a:t>
            </a:r>
          </a:p>
          <a:p>
            <a:pPr marL="228600" lvl="0" indent="-228600" defTabSz="914400">
              <a:lnSpc>
                <a:spcPct val="90000"/>
              </a:lnSpc>
              <a:buClrTx/>
              <a:buSzTx/>
              <a:buFont typeface="Arial" panose="020B0604020202020204" pitchFamily="34" charset="0"/>
              <a:buChar char="•"/>
            </a:pPr>
            <a:r>
              <a:rPr lang="en-US" sz="2800" dirty="0">
                <a:solidFill>
                  <a:srgbClr val="92D050"/>
                </a:solidFill>
                <a:latin typeface="Calibri" panose="020F0502020204030204"/>
                <a:ea typeface="+mn-ea"/>
                <a:cs typeface="+mn-cs"/>
              </a:rPr>
              <a:t>Eat breakfast in classroom</a:t>
            </a:r>
          </a:p>
          <a:p>
            <a:pPr marL="228600" lvl="0" indent="-228600" defTabSz="914400">
              <a:lnSpc>
                <a:spcPct val="90000"/>
              </a:lnSpc>
              <a:buClrTx/>
              <a:buSzTx/>
              <a:buFont typeface="Arial" panose="020B0604020202020204" pitchFamily="34" charset="0"/>
              <a:buChar char="•"/>
            </a:pPr>
            <a:r>
              <a:rPr lang="en-US" sz="2800" dirty="0">
                <a:solidFill>
                  <a:srgbClr val="92D050"/>
                </a:solidFill>
                <a:latin typeface="Calibri" panose="020F0502020204030204"/>
                <a:ea typeface="+mn-ea"/>
                <a:cs typeface="+mn-cs"/>
              </a:rPr>
              <a:t>Find out how each student goes home.</a:t>
            </a:r>
          </a:p>
          <a:p>
            <a:endParaRPr lang="en-US" dirty="0"/>
          </a:p>
        </p:txBody>
      </p:sp>
      <p:sp>
        <p:nvSpPr>
          <p:cNvPr id="5" name="Text Placeholder 4"/>
          <p:cNvSpPr>
            <a:spLocks noGrp="1"/>
          </p:cNvSpPr>
          <p:nvPr>
            <p:ph type="body" sz="quarter" idx="3"/>
          </p:nvPr>
        </p:nvSpPr>
        <p:spPr/>
        <p:txBody>
          <a:bodyPr/>
          <a:lstStyle/>
          <a:p>
            <a:pPr algn="ctr"/>
            <a:r>
              <a:rPr lang="en-US" dirty="0" smtClean="0"/>
              <a:t>Afternoon</a:t>
            </a:r>
            <a:endParaRPr lang="en-US" dirty="0"/>
          </a:p>
        </p:txBody>
      </p:sp>
      <p:sp>
        <p:nvSpPr>
          <p:cNvPr id="6" name="Content Placeholder 5"/>
          <p:cNvSpPr>
            <a:spLocks noGrp="1"/>
          </p:cNvSpPr>
          <p:nvPr>
            <p:ph sz="quarter" idx="4"/>
          </p:nvPr>
        </p:nvSpPr>
        <p:spPr/>
        <p:txBody>
          <a:bodyPr>
            <a:normAutofit fontScale="85000" lnSpcReduction="20000"/>
          </a:bodyPr>
          <a:lstStyle/>
          <a:p>
            <a:pPr marL="228600" lvl="0" indent="-228600" defTabSz="914400">
              <a:lnSpc>
                <a:spcPct val="90000"/>
              </a:lnSpc>
              <a:buClrTx/>
              <a:buSzTx/>
              <a:buFont typeface="Arial" panose="020B0604020202020204" pitchFamily="34" charset="0"/>
              <a:buChar char="•"/>
            </a:pPr>
            <a:r>
              <a:rPr lang="en-US" sz="2800" dirty="0">
                <a:solidFill>
                  <a:srgbClr val="92D050"/>
                </a:solidFill>
                <a:latin typeface="Calibri" panose="020F0502020204030204"/>
                <a:ea typeface="+mn-ea"/>
                <a:cs typeface="+mn-cs"/>
              </a:rPr>
              <a:t>Students will be dismissed to the way their parent has designated them to go. </a:t>
            </a:r>
          </a:p>
          <a:p>
            <a:pPr marL="228600" lvl="0" indent="-228600" defTabSz="914400">
              <a:lnSpc>
                <a:spcPct val="90000"/>
              </a:lnSpc>
              <a:buClrTx/>
              <a:buSzTx/>
              <a:buFont typeface="Arial" panose="020B0604020202020204" pitchFamily="34" charset="0"/>
              <a:buChar char="•"/>
            </a:pPr>
            <a:endParaRPr lang="en-US" sz="2800" dirty="0">
              <a:solidFill>
                <a:srgbClr val="92D050"/>
              </a:solidFill>
              <a:latin typeface="Calibri" panose="020F0502020204030204"/>
              <a:ea typeface="+mn-ea"/>
              <a:cs typeface="+mn-cs"/>
            </a:endParaRPr>
          </a:p>
          <a:p>
            <a:pPr marL="228600" lvl="0" indent="-228600" defTabSz="914400">
              <a:lnSpc>
                <a:spcPct val="90000"/>
              </a:lnSpc>
              <a:buClrTx/>
              <a:buSzTx/>
              <a:buFont typeface="Arial" panose="020B0604020202020204" pitchFamily="34" charset="0"/>
              <a:buChar char="•"/>
            </a:pPr>
            <a:r>
              <a:rPr lang="en-US" sz="2800" dirty="0">
                <a:solidFill>
                  <a:srgbClr val="92D050"/>
                </a:solidFill>
                <a:latin typeface="Calibri" panose="020F0502020204030204"/>
                <a:ea typeface="+mn-ea"/>
                <a:cs typeface="+mn-cs"/>
              </a:rPr>
              <a:t>This way will not be altered, unless there is a written note from the parent, a parent called the school, or a parent has communicated with the teacher.</a:t>
            </a:r>
          </a:p>
          <a:p>
            <a:endParaRPr lang="en-US" dirty="0"/>
          </a:p>
        </p:txBody>
      </p:sp>
      <p:pic>
        <p:nvPicPr>
          <p:cNvPr id="7" name="Picture 6"/>
          <p:cNvPicPr>
            <a:picLocks noChangeAspect="1"/>
          </p:cNvPicPr>
          <p:nvPr/>
        </p:nvPicPr>
        <p:blipFill>
          <a:blip r:embed="rId2"/>
          <a:stretch>
            <a:fillRect/>
          </a:stretch>
        </p:blipFill>
        <p:spPr>
          <a:xfrm>
            <a:off x="7121522" y="1196753"/>
            <a:ext cx="1790507" cy="1512168"/>
          </a:xfrm>
          <a:prstGeom prst="rect">
            <a:avLst/>
          </a:prstGeom>
        </p:spPr>
      </p:pic>
    </p:spTree>
    <p:extLst>
      <p:ext uri="{BB962C8B-B14F-4D97-AF65-F5344CB8AC3E}">
        <p14:creationId xmlns:p14="http://schemas.microsoft.com/office/powerpoint/2010/main" val="3103084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92D050"/>
                </a:solidFill>
              </a:rPr>
              <a:t>Need to Know</a:t>
            </a:r>
            <a:endParaRPr lang="en-US" dirty="0">
              <a:solidFill>
                <a:srgbClr val="92D050"/>
              </a:solidFill>
            </a:endParaRPr>
          </a:p>
        </p:txBody>
      </p:sp>
      <p:sp>
        <p:nvSpPr>
          <p:cNvPr id="3" name="Content Placeholder 2"/>
          <p:cNvSpPr>
            <a:spLocks noGrp="1"/>
          </p:cNvSpPr>
          <p:nvPr>
            <p:ph idx="1"/>
          </p:nvPr>
        </p:nvSpPr>
        <p:spPr/>
        <p:txBody>
          <a:bodyPr>
            <a:normAutofit fontScale="92500" lnSpcReduction="10000"/>
          </a:bodyPr>
          <a:lstStyle/>
          <a:p>
            <a:pPr marL="228600" lvl="0" indent="-228600" defTabSz="914400">
              <a:lnSpc>
                <a:spcPct val="90000"/>
              </a:lnSpc>
              <a:buClrTx/>
              <a:buSzTx/>
              <a:buFont typeface="Arial" panose="020B0604020202020204" pitchFamily="34" charset="0"/>
              <a:buChar char="•"/>
            </a:pPr>
            <a:r>
              <a:rPr lang="en-US" sz="2800" dirty="0">
                <a:solidFill>
                  <a:srgbClr val="92D050"/>
                </a:solidFill>
                <a:latin typeface="Calibri" panose="020F0502020204030204"/>
                <a:ea typeface="+mn-ea"/>
                <a:cs typeface="+mn-cs"/>
              </a:rPr>
              <a:t>Access to </a:t>
            </a:r>
            <a:r>
              <a:rPr lang="en-US" sz="2800" dirty="0" err="1" smtClean="0">
                <a:solidFill>
                  <a:srgbClr val="92D050"/>
                </a:solidFill>
                <a:latin typeface="Calibri" panose="020F0502020204030204"/>
                <a:ea typeface="+mn-ea"/>
                <a:cs typeface="+mn-cs"/>
              </a:rPr>
              <a:t>Pineview’s</a:t>
            </a:r>
            <a:r>
              <a:rPr lang="en-US" sz="2800" dirty="0" smtClean="0">
                <a:solidFill>
                  <a:srgbClr val="92D050"/>
                </a:solidFill>
                <a:latin typeface="Calibri" panose="020F0502020204030204"/>
                <a:ea typeface="+mn-ea"/>
                <a:cs typeface="+mn-cs"/>
              </a:rPr>
              <a:t> campus </a:t>
            </a:r>
            <a:r>
              <a:rPr lang="en-US" sz="2800" dirty="0">
                <a:solidFill>
                  <a:srgbClr val="92D050"/>
                </a:solidFill>
                <a:latin typeface="Calibri" panose="020F0502020204030204"/>
                <a:ea typeface="+mn-ea"/>
                <a:cs typeface="+mn-cs"/>
              </a:rPr>
              <a:t>will be limited to students and staff members only.</a:t>
            </a:r>
          </a:p>
          <a:p>
            <a:pPr marL="228600" lvl="0" indent="-228600" defTabSz="914400">
              <a:lnSpc>
                <a:spcPct val="90000"/>
              </a:lnSpc>
              <a:buClrTx/>
              <a:buSzTx/>
              <a:buFont typeface="Arial" panose="020B0604020202020204" pitchFamily="34" charset="0"/>
              <a:buChar char="•"/>
            </a:pPr>
            <a:r>
              <a:rPr lang="en-US" sz="2800" dirty="0">
                <a:solidFill>
                  <a:srgbClr val="92D050"/>
                </a:solidFill>
                <a:latin typeface="Calibri" panose="020F0502020204030204"/>
                <a:ea typeface="+mn-ea"/>
                <a:cs typeface="+mn-cs"/>
              </a:rPr>
              <a:t>When students arrive on campus, they will have their temperature checked. If </a:t>
            </a:r>
            <a:r>
              <a:rPr lang="en-US" sz="2800" dirty="0" smtClean="0">
                <a:solidFill>
                  <a:srgbClr val="92D050"/>
                </a:solidFill>
                <a:latin typeface="Calibri" panose="020F0502020204030204"/>
                <a:ea typeface="+mn-ea"/>
                <a:cs typeface="+mn-cs"/>
              </a:rPr>
              <a:t>a student’s </a:t>
            </a:r>
            <a:r>
              <a:rPr lang="en-US" sz="2800" dirty="0">
                <a:solidFill>
                  <a:srgbClr val="92D050"/>
                </a:solidFill>
                <a:latin typeface="Calibri" panose="020F0502020204030204"/>
                <a:ea typeface="+mn-ea"/>
                <a:cs typeface="+mn-cs"/>
              </a:rPr>
              <a:t>temperature is 100 degrees or higher, they will go directly to the clinic and will have to be picked up. </a:t>
            </a:r>
          </a:p>
          <a:p>
            <a:pPr marL="228600" lvl="0" indent="-228600" defTabSz="914400">
              <a:lnSpc>
                <a:spcPct val="90000"/>
              </a:lnSpc>
              <a:buClrTx/>
              <a:buSzTx/>
              <a:buFont typeface="Arial" panose="020B0604020202020204" pitchFamily="34" charset="0"/>
              <a:buChar char="•"/>
            </a:pPr>
            <a:r>
              <a:rPr lang="en-US" sz="2800" dirty="0">
                <a:solidFill>
                  <a:srgbClr val="92D050"/>
                </a:solidFill>
                <a:latin typeface="Calibri" panose="020F0502020204030204"/>
                <a:ea typeface="+mn-ea"/>
                <a:cs typeface="+mn-cs"/>
              </a:rPr>
              <a:t>Students can bring a water bottle to school; no water fountain usage</a:t>
            </a:r>
          </a:p>
          <a:p>
            <a:pPr marL="228600" lvl="0" indent="-228600" defTabSz="914400">
              <a:lnSpc>
                <a:spcPct val="90000"/>
              </a:lnSpc>
              <a:buClrTx/>
              <a:buSzTx/>
              <a:buFont typeface="Arial" panose="020B0604020202020204" pitchFamily="34" charset="0"/>
              <a:buChar char="•"/>
            </a:pPr>
            <a:r>
              <a:rPr lang="en-US" sz="2800" dirty="0">
                <a:solidFill>
                  <a:srgbClr val="92D050"/>
                </a:solidFill>
                <a:latin typeface="Calibri" panose="020F0502020204030204"/>
                <a:ea typeface="+mn-ea"/>
                <a:cs typeface="+mn-cs"/>
              </a:rPr>
              <a:t>No playground access; students will have indoor movement in their classroom.</a:t>
            </a:r>
          </a:p>
          <a:p>
            <a:endParaRPr lang="en-US" dirty="0" smtClean="0"/>
          </a:p>
        </p:txBody>
      </p:sp>
      <p:pic>
        <p:nvPicPr>
          <p:cNvPr id="4" name="Picture 3"/>
          <p:cNvPicPr>
            <a:picLocks noChangeAspect="1"/>
          </p:cNvPicPr>
          <p:nvPr/>
        </p:nvPicPr>
        <p:blipFill>
          <a:blip r:embed="rId2"/>
          <a:stretch>
            <a:fillRect/>
          </a:stretch>
        </p:blipFill>
        <p:spPr>
          <a:xfrm>
            <a:off x="7308304" y="5011389"/>
            <a:ext cx="1704517" cy="1700288"/>
          </a:xfrm>
          <a:prstGeom prst="rect">
            <a:avLst/>
          </a:prstGeom>
        </p:spPr>
      </p:pic>
    </p:spTree>
    <p:extLst>
      <p:ext uri="{BB962C8B-B14F-4D97-AF65-F5344CB8AC3E}">
        <p14:creationId xmlns:p14="http://schemas.microsoft.com/office/powerpoint/2010/main" val="3443331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92D050"/>
                </a:solidFill>
              </a:rPr>
              <a:t>Need to Know</a:t>
            </a:r>
            <a:endParaRPr lang="en-US" dirty="0">
              <a:solidFill>
                <a:srgbClr val="92D050"/>
              </a:solidFill>
            </a:endParaRPr>
          </a:p>
        </p:txBody>
      </p:sp>
      <p:sp>
        <p:nvSpPr>
          <p:cNvPr id="3" name="Content Placeholder 2"/>
          <p:cNvSpPr>
            <a:spLocks noGrp="1"/>
          </p:cNvSpPr>
          <p:nvPr>
            <p:ph idx="1"/>
          </p:nvPr>
        </p:nvSpPr>
        <p:spPr/>
        <p:txBody>
          <a:bodyPr>
            <a:normAutofit fontScale="92500" lnSpcReduction="20000"/>
          </a:bodyPr>
          <a:lstStyle/>
          <a:p>
            <a:pPr marL="228600" lvl="0" indent="-228600" defTabSz="914400">
              <a:lnSpc>
                <a:spcPct val="90000"/>
              </a:lnSpc>
              <a:buClrTx/>
              <a:buSzTx/>
              <a:buFont typeface="Arial" panose="020B0604020202020204" pitchFamily="34" charset="0"/>
              <a:buChar char="•"/>
            </a:pPr>
            <a:r>
              <a:rPr lang="en-US" sz="2600" dirty="0">
                <a:solidFill>
                  <a:srgbClr val="92D050"/>
                </a:solidFill>
                <a:latin typeface="Calibri" panose="020F0502020204030204"/>
                <a:ea typeface="+mn-ea"/>
                <a:cs typeface="+mn-cs"/>
              </a:rPr>
              <a:t>When students are transitioning to special area or walking through the hallway, they will wear a mask and practice social distancing.</a:t>
            </a:r>
          </a:p>
          <a:p>
            <a:pPr marL="228600" lvl="0" indent="-228600" defTabSz="914400">
              <a:lnSpc>
                <a:spcPct val="90000"/>
              </a:lnSpc>
              <a:buClrTx/>
              <a:buSzTx/>
              <a:buFont typeface="Arial" panose="020B0604020202020204" pitchFamily="34" charset="0"/>
              <a:buChar char="•"/>
            </a:pPr>
            <a:r>
              <a:rPr lang="en-US" sz="2600" dirty="0">
                <a:solidFill>
                  <a:srgbClr val="92D050"/>
                </a:solidFill>
                <a:latin typeface="Calibri" panose="020F0502020204030204"/>
                <a:ea typeface="+mn-ea"/>
                <a:cs typeface="+mn-cs"/>
              </a:rPr>
              <a:t>During class, students may remove their </a:t>
            </a:r>
            <a:r>
              <a:rPr lang="en-US" sz="2600" dirty="0" smtClean="0">
                <a:solidFill>
                  <a:srgbClr val="92D050"/>
                </a:solidFill>
                <a:latin typeface="Calibri" panose="020F0502020204030204"/>
                <a:ea typeface="+mn-ea"/>
                <a:cs typeface="+mn-cs"/>
              </a:rPr>
              <a:t>masks </a:t>
            </a:r>
            <a:r>
              <a:rPr lang="en-US" sz="2600" dirty="0">
                <a:solidFill>
                  <a:srgbClr val="92D050"/>
                </a:solidFill>
                <a:latin typeface="Calibri" panose="020F0502020204030204"/>
                <a:ea typeface="+mn-ea"/>
                <a:cs typeface="+mn-cs"/>
              </a:rPr>
              <a:t>during whole group instruction or independent work(where social distancing is possible). However, while moving around the classroom and during small group with their peers or teacher, students must wear their mask.</a:t>
            </a:r>
          </a:p>
          <a:p>
            <a:pPr marL="0" lvl="0" indent="0" defTabSz="914400">
              <a:lnSpc>
                <a:spcPct val="90000"/>
              </a:lnSpc>
              <a:buClrTx/>
              <a:buSzTx/>
              <a:buNone/>
            </a:pPr>
            <a:endParaRPr lang="en-US" sz="2600" dirty="0">
              <a:solidFill>
                <a:srgbClr val="92D050"/>
              </a:solidFill>
              <a:latin typeface="Calibri" panose="020F0502020204030204"/>
              <a:ea typeface="+mn-ea"/>
              <a:cs typeface="+mn-cs"/>
            </a:endParaRPr>
          </a:p>
          <a:p>
            <a:pPr marL="228600" lvl="0" indent="-228600" defTabSz="914400">
              <a:lnSpc>
                <a:spcPct val="90000"/>
              </a:lnSpc>
              <a:buClrTx/>
              <a:buSzTx/>
              <a:buFont typeface="Arial" panose="020B0604020202020204" pitchFamily="34" charset="0"/>
              <a:buChar char="•"/>
            </a:pPr>
            <a:r>
              <a:rPr lang="en-US" sz="2600" dirty="0">
                <a:solidFill>
                  <a:srgbClr val="92D050"/>
                </a:solidFill>
                <a:latin typeface="Calibri" panose="020F0502020204030204"/>
                <a:ea typeface="+mn-ea"/>
                <a:cs typeface="+mn-cs"/>
              </a:rPr>
              <a:t>While in the cafeteria, students will wear </a:t>
            </a:r>
            <a:r>
              <a:rPr lang="en-US" sz="2600" dirty="0" smtClean="0">
                <a:solidFill>
                  <a:srgbClr val="92D050"/>
                </a:solidFill>
                <a:latin typeface="Calibri" panose="020F0502020204030204"/>
                <a:ea typeface="+mn-ea"/>
                <a:cs typeface="+mn-cs"/>
              </a:rPr>
              <a:t>their mask </a:t>
            </a:r>
            <a:r>
              <a:rPr lang="en-US" sz="2600" dirty="0">
                <a:solidFill>
                  <a:srgbClr val="92D050"/>
                </a:solidFill>
                <a:latin typeface="Calibri" panose="020F0502020204030204"/>
                <a:ea typeface="+mn-ea"/>
                <a:cs typeface="+mn-cs"/>
              </a:rPr>
              <a:t>while waiting for their food and get hand sanitizer before picking </a:t>
            </a:r>
            <a:r>
              <a:rPr lang="en-US" sz="2600" dirty="0" smtClean="0">
                <a:solidFill>
                  <a:srgbClr val="92D050"/>
                </a:solidFill>
                <a:latin typeface="Calibri" panose="020F0502020204030204"/>
                <a:ea typeface="+mn-ea"/>
                <a:cs typeface="+mn-cs"/>
              </a:rPr>
              <a:t>up their </a:t>
            </a:r>
            <a:r>
              <a:rPr lang="en-US" sz="2600" dirty="0">
                <a:solidFill>
                  <a:srgbClr val="92D050"/>
                </a:solidFill>
                <a:latin typeface="Calibri" panose="020F0502020204030204"/>
                <a:ea typeface="+mn-ea"/>
                <a:cs typeface="+mn-cs"/>
              </a:rPr>
              <a:t>food. Students will remove </a:t>
            </a:r>
            <a:r>
              <a:rPr lang="en-US" sz="2600" dirty="0" smtClean="0">
                <a:solidFill>
                  <a:srgbClr val="92D050"/>
                </a:solidFill>
                <a:latin typeface="Calibri" panose="020F0502020204030204"/>
                <a:ea typeface="+mn-ea"/>
                <a:cs typeface="+mn-cs"/>
              </a:rPr>
              <a:t>their mask </a:t>
            </a:r>
            <a:r>
              <a:rPr lang="en-US" sz="2600" dirty="0">
                <a:solidFill>
                  <a:srgbClr val="92D050"/>
                </a:solidFill>
                <a:latin typeface="Calibri" panose="020F0502020204030204"/>
                <a:ea typeface="+mn-ea"/>
                <a:cs typeface="+mn-cs"/>
              </a:rPr>
              <a:t>while eating. </a:t>
            </a:r>
          </a:p>
          <a:p>
            <a:endParaRPr lang="en-US" dirty="0" smtClean="0"/>
          </a:p>
        </p:txBody>
      </p:sp>
      <p:pic>
        <p:nvPicPr>
          <p:cNvPr id="4" name="Picture 3"/>
          <p:cNvPicPr>
            <a:picLocks noChangeAspect="1"/>
          </p:cNvPicPr>
          <p:nvPr/>
        </p:nvPicPr>
        <p:blipFill>
          <a:blip r:embed="rId2"/>
          <a:stretch>
            <a:fillRect/>
          </a:stretch>
        </p:blipFill>
        <p:spPr>
          <a:xfrm>
            <a:off x="7539354" y="5195194"/>
            <a:ext cx="1550020" cy="1546174"/>
          </a:xfrm>
          <a:prstGeom prst="rect">
            <a:avLst/>
          </a:prstGeom>
        </p:spPr>
      </p:pic>
    </p:spTree>
    <p:extLst>
      <p:ext uri="{BB962C8B-B14F-4D97-AF65-F5344CB8AC3E}">
        <p14:creationId xmlns:p14="http://schemas.microsoft.com/office/powerpoint/2010/main" val="1032244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92D050"/>
                </a:solidFill>
              </a:rPr>
              <a:t>Safety First</a:t>
            </a:r>
            <a:endParaRPr lang="en-US" dirty="0">
              <a:solidFill>
                <a:srgbClr val="92D050"/>
              </a:solidFill>
            </a:endParaRPr>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a:blip r:embed="rId2"/>
          <a:stretch>
            <a:fillRect/>
          </a:stretch>
        </p:blipFill>
        <p:spPr>
          <a:xfrm>
            <a:off x="1187624" y="1853248"/>
            <a:ext cx="6552728" cy="3881345"/>
          </a:xfrm>
          <a:prstGeom prst="rect">
            <a:avLst/>
          </a:prstGeom>
        </p:spPr>
      </p:pic>
    </p:spTree>
    <p:extLst>
      <p:ext uri="{BB962C8B-B14F-4D97-AF65-F5344CB8AC3E}">
        <p14:creationId xmlns:p14="http://schemas.microsoft.com/office/powerpoint/2010/main" val="3208630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92D050"/>
                </a:solidFill>
              </a:rPr>
              <a:t>Safety First</a:t>
            </a:r>
            <a:endParaRPr lang="en-US" dirty="0">
              <a:solidFill>
                <a:srgbClr val="92D050"/>
              </a:solidFill>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55575" y="2052924"/>
            <a:ext cx="6783779" cy="4195481"/>
          </a:xfrm>
          <a:prstGeom prst="rect">
            <a:avLst/>
          </a:prstGeom>
        </p:spPr>
      </p:pic>
    </p:spTree>
    <p:extLst>
      <p:ext uri="{BB962C8B-B14F-4D97-AF65-F5344CB8AC3E}">
        <p14:creationId xmlns:p14="http://schemas.microsoft.com/office/powerpoint/2010/main" val="3740441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4501</TotalTime>
  <Words>1304</Words>
  <Application>Microsoft Office PowerPoint</Application>
  <PresentationFormat>On-screen Show (4:3)</PresentationFormat>
  <Paragraphs>130</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Calibri Light</vt:lpstr>
      <vt:lpstr>Century Gothic</vt:lpstr>
      <vt:lpstr>Comic Sans MS</vt:lpstr>
      <vt:lpstr>Symbol</vt:lpstr>
      <vt:lpstr>Times New Roman</vt:lpstr>
      <vt:lpstr>Verdana</vt:lpstr>
      <vt:lpstr>Wingdings</vt:lpstr>
      <vt:lpstr>Wingdings 3</vt:lpstr>
      <vt:lpstr>Ion</vt:lpstr>
      <vt:lpstr>Welcome to 4th Grade  </vt:lpstr>
      <vt:lpstr>Meet the Fourth Grade Team</vt:lpstr>
      <vt:lpstr>Fourth Grade Welcome Message </vt:lpstr>
      <vt:lpstr>Daily Schedule   Brick &amp; Mortar</vt:lpstr>
      <vt:lpstr>First Day Procedures</vt:lpstr>
      <vt:lpstr>Need to Know</vt:lpstr>
      <vt:lpstr>Need to Know</vt:lpstr>
      <vt:lpstr>Safety First</vt:lpstr>
      <vt:lpstr>Safety First</vt:lpstr>
      <vt:lpstr>Safety First</vt:lpstr>
      <vt:lpstr>Communication</vt:lpstr>
      <vt:lpstr>Digital Academy</vt:lpstr>
      <vt:lpstr>First Day Procedures Digital Academy</vt:lpstr>
      <vt:lpstr>Daily Schedule Digital Academy “Live“ Instruction</vt:lpstr>
      <vt:lpstr>Digital Academy  Virtual Student Orientation</vt:lpstr>
      <vt:lpstr>4th Grade Supply List Digital Academy </vt:lpstr>
      <vt:lpstr>Coach Expectations (teacher)</vt:lpstr>
      <vt:lpstr>Assistant Coach Expectations (parents)</vt:lpstr>
      <vt:lpstr>Player Expectation (student)</vt:lpstr>
      <vt:lpstr>Grading Expectations Digital Academy</vt:lpstr>
      <vt:lpstr>Hats off to a super year! #Changing the game</vt:lpstr>
    </vt:vector>
  </TitlesOfParts>
  <Company>Siracusa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Daniel, Tashara</cp:lastModifiedBy>
  <cp:revision>83</cp:revision>
  <dcterms:created xsi:type="dcterms:W3CDTF">2009-03-26T20:51:52Z</dcterms:created>
  <dcterms:modified xsi:type="dcterms:W3CDTF">2020-08-28T11:53:24Z</dcterms:modified>
</cp:coreProperties>
</file>